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69" r:id="rId16"/>
  </p:sldIdLst>
  <p:sldSz cx="18288000" cy="10287000"/>
  <p:notesSz cx="6858000" cy="9144000"/>
  <p:embeddedFontLst>
    <p:embeddedFont>
      <p:font typeface="Arimo" panose="020B0604020202020204" charset="0"/>
      <p:regular r:id="rId17"/>
    </p:embeddedFont>
    <p:embeddedFont>
      <p:font typeface="Arimo Bold" panose="020B0604020202020204" charset="0"/>
      <p:regular r:id="rId18"/>
    </p:embeddedFont>
    <p:embeddedFont>
      <p:font typeface="Bebas Neue" panose="020B0606020202050201" pitchFamily="34" charset="0"/>
      <p:regular r:id="rId19"/>
    </p:embeddedFont>
    <p:embeddedFont>
      <p:font typeface="Bebas Neue Bold" panose="020B0604020202020204" charset="0"/>
      <p:regular r:id="rId20"/>
    </p:embeddedFont>
    <p:embeddedFont>
      <p:font typeface="Canva Sans 1" panose="020B0604020202020204" charset="0"/>
      <p:regular r:id="rId21"/>
    </p:embeddedFont>
    <p:embeddedFont>
      <p:font typeface="Canva Sans 1 Bold" panose="020B0604020202020204" charset="0"/>
      <p:regular r:id="rId22"/>
    </p:embeddedFont>
    <p:embeddedFont>
      <p:font typeface="Canva Sans 2" panose="020B0604020202020204" charset="0"/>
      <p:regular r:id="rId23"/>
    </p:embeddedFont>
    <p:embeddedFont>
      <p:font typeface="Canva Sans 2 Bold" panose="020B0604020202020204" charset="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1" d="100"/>
          <a:sy n="41" d="100"/>
        </p:scale>
        <p:origin x="66" y="89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4.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5.jpe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8.jpe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9.jpe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0.jpe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2.jpe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3.jpe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4.jpe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555" b="-1555"/>
            </a:stretch>
          </a:blipFill>
        </p:spPr>
      </p:sp>
      <p:sp>
        <p:nvSpPr>
          <p:cNvPr id="3" name="Freeform 3"/>
          <p:cNvSpPr/>
          <p:nvPr/>
        </p:nvSpPr>
        <p:spPr>
          <a:xfrm>
            <a:off x="4152156" y="703522"/>
            <a:ext cx="14135844" cy="8879957"/>
          </a:xfrm>
          <a:custGeom>
            <a:avLst/>
            <a:gdLst/>
            <a:ahLst/>
            <a:cxnLst/>
            <a:rect l="l" t="t" r="r" b="b"/>
            <a:pathLst>
              <a:path w="14135844" h="8879957">
                <a:moveTo>
                  <a:pt x="0" y="0"/>
                </a:moveTo>
                <a:lnTo>
                  <a:pt x="14135844" y="0"/>
                </a:lnTo>
                <a:lnTo>
                  <a:pt x="14135844" y="8879956"/>
                </a:lnTo>
                <a:lnTo>
                  <a:pt x="0" y="8879956"/>
                </a:lnTo>
                <a:lnTo>
                  <a:pt x="0" y="0"/>
                </a:lnTo>
                <a:close/>
              </a:path>
            </a:pathLst>
          </a:custGeom>
          <a:blipFill>
            <a:blip r:embed="rId3"/>
            <a:stretch>
              <a:fillRect l="-6593" r="-6593"/>
            </a:stretch>
          </a:blipFill>
        </p:spPr>
      </p:sp>
      <p:grpSp>
        <p:nvGrpSpPr>
          <p:cNvPr id="4" name="Group 4"/>
          <p:cNvGrpSpPr/>
          <p:nvPr/>
        </p:nvGrpSpPr>
        <p:grpSpPr>
          <a:xfrm>
            <a:off x="641046" y="1652691"/>
            <a:ext cx="6154409" cy="6981619"/>
            <a:chOff x="0" y="0"/>
            <a:chExt cx="1620914" cy="1838780"/>
          </a:xfrm>
        </p:grpSpPr>
        <p:sp>
          <p:nvSpPr>
            <p:cNvPr id="5" name="Freeform 5"/>
            <p:cNvSpPr/>
            <p:nvPr/>
          </p:nvSpPr>
          <p:spPr>
            <a:xfrm>
              <a:off x="0" y="0"/>
              <a:ext cx="1620914" cy="1838780"/>
            </a:xfrm>
            <a:custGeom>
              <a:avLst/>
              <a:gdLst/>
              <a:ahLst/>
              <a:cxnLst/>
              <a:rect l="l" t="t" r="r" b="b"/>
              <a:pathLst>
                <a:path w="1620914" h="1838780">
                  <a:moveTo>
                    <a:pt x="0" y="0"/>
                  </a:moveTo>
                  <a:lnTo>
                    <a:pt x="1620914" y="0"/>
                  </a:lnTo>
                  <a:lnTo>
                    <a:pt x="1620914" y="1838780"/>
                  </a:lnTo>
                  <a:lnTo>
                    <a:pt x="0" y="1838780"/>
                  </a:lnTo>
                  <a:close/>
                </a:path>
              </a:pathLst>
            </a:custGeom>
            <a:solidFill>
              <a:srgbClr val="B6294F">
                <a:alpha val="88627"/>
              </a:srgbClr>
            </a:solidFill>
          </p:spPr>
        </p:sp>
        <p:sp>
          <p:nvSpPr>
            <p:cNvPr id="6" name="TextBox 6"/>
            <p:cNvSpPr txBox="1"/>
            <p:nvPr/>
          </p:nvSpPr>
          <p:spPr>
            <a:xfrm>
              <a:off x="0" y="-57150"/>
              <a:ext cx="1620914" cy="1895930"/>
            </a:xfrm>
            <a:prstGeom prst="rect">
              <a:avLst/>
            </a:prstGeom>
          </p:spPr>
          <p:txBody>
            <a:bodyPr lIns="50800" tIns="50800" rIns="50800" bIns="50800" rtlCol="0" anchor="ctr"/>
            <a:lstStyle/>
            <a:p>
              <a:pPr algn="ctr">
                <a:lnSpc>
                  <a:spcPts val="2659"/>
                </a:lnSpc>
              </a:pPr>
              <a:endParaRPr/>
            </a:p>
          </p:txBody>
        </p:sp>
      </p:grpSp>
      <p:sp>
        <p:nvSpPr>
          <p:cNvPr id="7" name="Freeform 7"/>
          <p:cNvSpPr/>
          <p:nvPr/>
        </p:nvSpPr>
        <p:spPr>
          <a:xfrm>
            <a:off x="1028700" y="1911712"/>
            <a:ext cx="2331067" cy="955737"/>
          </a:xfrm>
          <a:custGeom>
            <a:avLst/>
            <a:gdLst/>
            <a:ahLst/>
            <a:cxnLst/>
            <a:rect l="l" t="t" r="r" b="b"/>
            <a:pathLst>
              <a:path w="2331067" h="955737">
                <a:moveTo>
                  <a:pt x="0" y="0"/>
                </a:moveTo>
                <a:lnTo>
                  <a:pt x="2331067" y="0"/>
                </a:lnTo>
                <a:lnTo>
                  <a:pt x="2331067" y="955737"/>
                </a:lnTo>
                <a:lnTo>
                  <a:pt x="0" y="955737"/>
                </a:lnTo>
                <a:lnTo>
                  <a:pt x="0" y="0"/>
                </a:lnTo>
                <a:close/>
              </a:path>
            </a:pathLst>
          </a:custGeom>
          <a:blipFill>
            <a:blip r:embed="rId4"/>
            <a:stretch>
              <a:fillRect/>
            </a:stretch>
          </a:blipFill>
        </p:spPr>
      </p:sp>
      <p:grpSp>
        <p:nvGrpSpPr>
          <p:cNvPr id="8" name="Group 8"/>
          <p:cNvGrpSpPr/>
          <p:nvPr/>
        </p:nvGrpSpPr>
        <p:grpSpPr>
          <a:xfrm>
            <a:off x="18041333" y="1652691"/>
            <a:ext cx="493334" cy="6981619"/>
            <a:chOff x="0" y="0"/>
            <a:chExt cx="129932" cy="1838780"/>
          </a:xfrm>
        </p:grpSpPr>
        <p:sp>
          <p:nvSpPr>
            <p:cNvPr id="9" name="Freeform 9"/>
            <p:cNvSpPr/>
            <p:nvPr/>
          </p:nvSpPr>
          <p:spPr>
            <a:xfrm>
              <a:off x="0" y="0"/>
              <a:ext cx="129932" cy="1838780"/>
            </a:xfrm>
            <a:custGeom>
              <a:avLst/>
              <a:gdLst/>
              <a:ahLst/>
              <a:cxnLst/>
              <a:rect l="l" t="t" r="r" b="b"/>
              <a:pathLst>
                <a:path w="129932" h="1838780">
                  <a:moveTo>
                    <a:pt x="0" y="0"/>
                  </a:moveTo>
                  <a:lnTo>
                    <a:pt x="129932" y="0"/>
                  </a:lnTo>
                  <a:lnTo>
                    <a:pt x="129932" y="1838780"/>
                  </a:lnTo>
                  <a:lnTo>
                    <a:pt x="0" y="1838780"/>
                  </a:lnTo>
                  <a:close/>
                </a:path>
              </a:pathLst>
            </a:custGeom>
            <a:solidFill>
              <a:srgbClr val="B6294F">
                <a:alpha val="88627"/>
              </a:srgbClr>
            </a:solidFill>
          </p:spPr>
        </p:sp>
        <p:sp>
          <p:nvSpPr>
            <p:cNvPr id="10" name="TextBox 10"/>
            <p:cNvSpPr txBox="1"/>
            <p:nvPr/>
          </p:nvSpPr>
          <p:spPr>
            <a:xfrm>
              <a:off x="0" y="-57150"/>
              <a:ext cx="129932" cy="1895930"/>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5078519" y="2192455"/>
            <a:ext cx="5181993" cy="5181993"/>
          </a:xfrm>
          <a:custGeom>
            <a:avLst/>
            <a:gdLst/>
            <a:ahLst/>
            <a:cxnLst/>
            <a:rect l="l" t="t" r="r" b="b"/>
            <a:pathLst>
              <a:path w="5181993" h="5181993">
                <a:moveTo>
                  <a:pt x="0" y="0"/>
                </a:moveTo>
                <a:lnTo>
                  <a:pt x="5181993" y="0"/>
                </a:lnTo>
                <a:lnTo>
                  <a:pt x="5181993" y="5181993"/>
                </a:lnTo>
                <a:lnTo>
                  <a:pt x="0" y="5181993"/>
                </a:lnTo>
                <a:lnTo>
                  <a:pt x="0" y="0"/>
                </a:lnTo>
                <a:close/>
              </a:path>
            </a:pathLst>
          </a:custGeom>
          <a:blipFill>
            <a:blip r:embed="rId5"/>
            <a:stretch>
              <a:fillRect/>
            </a:stretch>
          </a:blipFill>
        </p:spPr>
      </p:sp>
      <p:sp>
        <p:nvSpPr>
          <p:cNvPr id="12" name="Freeform 12"/>
          <p:cNvSpPr/>
          <p:nvPr/>
        </p:nvSpPr>
        <p:spPr>
          <a:xfrm>
            <a:off x="5767670" y="6452304"/>
            <a:ext cx="2484966" cy="1267333"/>
          </a:xfrm>
          <a:custGeom>
            <a:avLst/>
            <a:gdLst/>
            <a:ahLst/>
            <a:cxnLst/>
            <a:rect l="l" t="t" r="r" b="b"/>
            <a:pathLst>
              <a:path w="2484966" h="1267333">
                <a:moveTo>
                  <a:pt x="0" y="0"/>
                </a:moveTo>
                <a:lnTo>
                  <a:pt x="2484966" y="0"/>
                </a:lnTo>
                <a:lnTo>
                  <a:pt x="2484966" y="1267333"/>
                </a:lnTo>
                <a:lnTo>
                  <a:pt x="0" y="1267333"/>
                </a:lnTo>
                <a:lnTo>
                  <a:pt x="0" y="0"/>
                </a:lnTo>
                <a:close/>
              </a:path>
            </a:pathLst>
          </a:custGeom>
          <a:blipFill>
            <a:blip r:embed="rId6"/>
            <a:stretch>
              <a:fillRect/>
            </a:stretch>
          </a:blipFill>
        </p:spPr>
      </p:sp>
      <p:sp>
        <p:nvSpPr>
          <p:cNvPr id="13" name="TextBox 13"/>
          <p:cNvSpPr txBox="1"/>
          <p:nvPr/>
        </p:nvSpPr>
        <p:spPr>
          <a:xfrm>
            <a:off x="1028700" y="7514882"/>
            <a:ext cx="3741353" cy="800024"/>
          </a:xfrm>
          <a:prstGeom prst="rect">
            <a:avLst/>
          </a:prstGeom>
        </p:spPr>
        <p:txBody>
          <a:bodyPr lIns="0" tIns="0" rIns="0" bIns="0" rtlCol="0" anchor="t">
            <a:spAutoFit/>
          </a:bodyPr>
          <a:lstStyle/>
          <a:p>
            <a:pPr algn="l">
              <a:lnSpc>
                <a:spcPts val="6150"/>
              </a:lnSpc>
            </a:pPr>
            <a:r>
              <a:rPr lang="en-US" sz="5000">
                <a:solidFill>
                  <a:srgbClr val="FFFFFF"/>
                </a:solidFill>
                <a:latin typeface="Arimo"/>
                <a:ea typeface="Arimo"/>
                <a:cs typeface="Arimo"/>
                <a:sym typeface="Arimo"/>
              </a:rPr>
              <a:t>2026 lapkritis</a:t>
            </a:r>
          </a:p>
        </p:txBody>
      </p:sp>
      <p:sp>
        <p:nvSpPr>
          <p:cNvPr id="14" name="TextBox 14"/>
          <p:cNvSpPr txBox="1"/>
          <p:nvPr/>
        </p:nvSpPr>
        <p:spPr>
          <a:xfrm>
            <a:off x="772460" y="4645858"/>
            <a:ext cx="8314390" cy="2649902"/>
          </a:xfrm>
          <a:prstGeom prst="rect">
            <a:avLst/>
          </a:prstGeom>
        </p:spPr>
        <p:txBody>
          <a:bodyPr lIns="0" tIns="0" rIns="0" bIns="0" rtlCol="0" anchor="t">
            <a:spAutoFit/>
          </a:bodyPr>
          <a:lstStyle/>
          <a:p>
            <a:pPr algn="just">
              <a:lnSpc>
                <a:spcPts val="9631"/>
              </a:lnSpc>
            </a:pPr>
            <a:r>
              <a:rPr lang="en-US" sz="11199" b="1">
                <a:solidFill>
                  <a:srgbClr val="FFFFFF"/>
                </a:solidFill>
                <a:latin typeface="Bebas Neue Bold"/>
                <a:ea typeface="Bebas Neue Bold"/>
                <a:cs typeface="Bebas Neue Bold"/>
                <a:sym typeface="Bebas Neue Bold"/>
              </a:rPr>
              <a:t>SPECIALŪS</a:t>
            </a:r>
          </a:p>
          <a:p>
            <a:pPr algn="just">
              <a:lnSpc>
                <a:spcPts val="9889"/>
              </a:lnSpc>
            </a:pPr>
            <a:r>
              <a:rPr lang="en-US" sz="11499" b="1" spc="505">
                <a:solidFill>
                  <a:srgbClr val="FFFFFF"/>
                </a:solidFill>
                <a:latin typeface="Bebas Neue Bold"/>
                <a:ea typeface="Bebas Neue Bold"/>
                <a:cs typeface="Bebas Neue Bold"/>
                <a:sym typeface="Bebas Neue Bold"/>
              </a:rPr>
              <a:t>PASIŪLYMAI</a:t>
            </a:r>
          </a:p>
        </p:txBody>
      </p:sp>
      <p:sp>
        <p:nvSpPr>
          <p:cNvPr id="15" name="Freeform 15"/>
          <p:cNvSpPr/>
          <p:nvPr/>
        </p:nvSpPr>
        <p:spPr>
          <a:xfrm flipH="1">
            <a:off x="14106549" y="8194963"/>
            <a:ext cx="3718268" cy="1896317"/>
          </a:xfrm>
          <a:custGeom>
            <a:avLst/>
            <a:gdLst/>
            <a:ahLst/>
            <a:cxnLst/>
            <a:rect l="l" t="t" r="r" b="b"/>
            <a:pathLst>
              <a:path w="3718268" h="1896317">
                <a:moveTo>
                  <a:pt x="3718267" y="0"/>
                </a:moveTo>
                <a:lnTo>
                  <a:pt x="0" y="0"/>
                </a:lnTo>
                <a:lnTo>
                  <a:pt x="0" y="1896317"/>
                </a:lnTo>
                <a:lnTo>
                  <a:pt x="3718267" y="1896317"/>
                </a:lnTo>
                <a:lnTo>
                  <a:pt x="3718267" y="0"/>
                </a:lnTo>
                <a:close/>
              </a:path>
            </a:pathLst>
          </a:custGeom>
          <a:blipFill>
            <a:blip r:embed="rId6"/>
            <a:stretch>
              <a:fillRect/>
            </a:stretch>
          </a:blipFill>
        </p:spPr>
      </p:sp>
      <p:sp>
        <p:nvSpPr>
          <p:cNvPr id="16" name="Freeform 16"/>
          <p:cNvSpPr/>
          <p:nvPr/>
        </p:nvSpPr>
        <p:spPr>
          <a:xfrm rot="-9705175">
            <a:off x="3020904" y="377321"/>
            <a:ext cx="1950897" cy="994958"/>
          </a:xfrm>
          <a:custGeom>
            <a:avLst/>
            <a:gdLst/>
            <a:ahLst/>
            <a:cxnLst/>
            <a:rect l="l" t="t" r="r" b="b"/>
            <a:pathLst>
              <a:path w="1950897" h="994958">
                <a:moveTo>
                  <a:pt x="0" y="0"/>
                </a:moveTo>
                <a:lnTo>
                  <a:pt x="1950897" y="0"/>
                </a:lnTo>
                <a:lnTo>
                  <a:pt x="1950897" y="994957"/>
                </a:lnTo>
                <a:lnTo>
                  <a:pt x="0" y="994957"/>
                </a:lnTo>
                <a:lnTo>
                  <a:pt x="0" y="0"/>
                </a:lnTo>
                <a:close/>
              </a:path>
            </a:pathLst>
          </a:custGeom>
          <a:blipFill>
            <a:blip r:embed="rId6"/>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38512" y="5143500"/>
            <a:ext cx="4252434" cy="5268982"/>
            <a:chOff x="0" y="0"/>
            <a:chExt cx="1079190" cy="1337171"/>
          </a:xfrm>
        </p:grpSpPr>
        <p:sp>
          <p:nvSpPr>
            <p:cNvPr id="3" name="Freeform 3"/>
            <p:cNvSpPr/>
            <p:nvPr/>
          </p:nvSpPr>
          <p:spPr>
            <a:xfrm>
              <a:off x="0" y="0"/>
              <a:ext cx="1079190" cy="1337171"/>
            </a:xfrm>
            <a:custGeom>
              <a:avLst/>
              <a:gdLst/>
              <a:ahLst/>
              <a:cxnLst/>
              <a:rect l="l" t="t" r="r" b="b"/>
              <a:pathLst>
                <a:path w="1079190" h="1337171">
                  <a:moveTo>
                    <a:pt x="0" y="0"/>
                  </a:moveTo>
                  <a:lnTo>
                    <a:pt x="1079190" y="0"/>
                  </a:lnTo>
                  <a:lnTo>
                    <a:pt x="1079190" y="1337171"/>
                  </a:lnTo>
                  <a:lnTo>
                    <a:pt x="0" y="1337171"/>
                  </a:lnTo>
                  <a:close/>
                </a:path>
              </a:pathLst>
            </a:custGeom>
            <a:solidFill>
              <a:srgbClr val="D6D6D6"/>
            </a:solidFill>
          </p:spPr>
        </p:sp>
        <p:sp>
          <p:nvSpPr>
            <p:cNvPr id="4" name="TextBox 4"/>
            <p:cNvSpPr txBox="1"/>
            <p:nvPr/>
          </p:nvSpPr>
          <p:spPr>
            <a:xfrm>
              <a:off x="0" y="-57150"/>
              <a:ext cx="1079190" cy="1394321"/>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9164841" y="5143500"/>
            <a:ext cx="4360473" cy="5268982"/>
            <a:chOff x="0" y="0"/>
            <a:chExt cx="1106608" cy="1337171"/>
          </a:xfrm>
        </p:grpSpPr>
        <p:sp>
          <p:nvSpPr>
            <p:cNvPr id="6" name="Freeform 6"/>
            <p:cNvSpPr/>
            <p:nvPr/>
          </p:nvSpPr>
          <p:spPr>
            <a:xfrm>
              <a:off x="0" y="0"/>
              <a:ext cx="1106608" cy="1337171"/>
            </a:xfrm>
            <a:custGeom>
              <a:avLst/>
              <a:gdLst/>
              <a:ahLst/>
              <a:cxnLst/>
              <a:rect l="l" t="t" r="r" b="b"/>
              <a:pathLst>
                <a:path w="1106608" h="1337171">
                  <a:moveTo>
                    <a:pt x="0" y="0"/>
                  </a:moveTo>
                  <a:lnTo>
                    <a:pt x="1106608" y="0"/>
                  </a:lnTo>
                  <a:lnTo>
                    <a:pt x="1106608" y="1337171"/>
                  </a:lnTo>
                  <a:lnTo>
                    <a:pt x="0" y="1337171"/>
                  </a:lnTo>
                  <a:close/>
                </a:path>
              </a:pathLst>
            </a:custGeom>
            <a:solidFill>
              <a:srgbClr val="D6D6D6"/>
            </a:solidFill>
          </p:spPr>
        </p:sp>
        <p:sp>
          <p:nvSpPr>
            <p:cNvPr id="7" name="TextBox 7"/>
            <p:cNvSpPr txBox="1"/>
            <p:nvPr/>
          </p:nvSpPr>
          <p:spPr>
            <a:xfrm>
              <a:off x="0" y="-57150"/>
              <a:ext cx="1106608" cy="1394321"/>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3696764" y="5143500"/>
            <a:ext cx="4204366" cy="5268982"/>
            <a:chOff x="0" y="0"/>
            <a:chExt cx="1066991" cy="1337171"/>
          </a:xfrm>
        </p:grpSpPr>
        <p:sp>
          <p:nvSpPr>
            <p:cNvPr id="9" name="Freeform 9"/>
            <p:cNvSpPr/>
            <p:nvPr/>
          </p:nvSpPr>
          <p:spPr>
            <a:xfrm>
              <a:off x="0" y="0"/>
              <a:ext cx="1066991" cy="1337171"/>
            </a:xfrm>
            <a:custGeom>
              <a:avLst/>
              <a:gdLst/>
              <a:ahLst/>
              <a:cxnLst/>
              <a:rect l="l" t="t" r="r" b="b"/>
              <a:pathLst>
                <a:path w="1066991" h="1337171">
                  <a:moveTo>
                    <a:pt x="0" y="0"/>
                  </a:moveTo>
                  <a:lnTo>
                    <a:pt x="1066991" y="0"/>
                  </a:lnTo>
                  <a:lnTo>
                    <a:pt x="1066991" y="1337171"/>
                  </a:lnTo>
                  <a:lnTo>
                    <a:pt x="0" y="1337171"/>
                  </a:lnTo>
                  <a:close/>
                </a:path>
              </a:pathLst>
            </a:custGeom>
            <a:solidFill>
              <a:srgbClr val="D6D6D6"/>
            </a:solidFill>
          </p:spPr>
        </p:sp>
        <p:sp>
          <p:nvSpPr>
            <p:cNvPr id="10" name="TextBox 10"/>
            <p:cNvSpPr txBox="1"/>
            <p:nvPr/>
          </p:nvSpPr>
          <p:spPr>
            <a:xfrm>
              <a:off x="0" y="-57150"/>
              <a:ext cx="1066991" cy="1394321"/>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362696" y="5143500"/>
            <a:ext cx="4109116" cy="5268982"/>
            <a:chOff x="0" y="0"/>
            <a:chExt cx="1042819" cy="1337171"/>
          </a:xfrm>
        </p:grpSpPr>
        <p:sp>
          <p:nvSpPr>
            <p:cNvPr id="12" name="Freeform 12"/>
            <p:cNvSpPr/>
            <p:nvPr/>
          </p:nvSpPr>
          <p:spPr>
            <a:xfrm>
              <a:off x="0" y="0"/>
              <a:ext cx="1042819" cy="1337171"/>
            </a:xfrm>
            <a:custGeom>
              <a:avLst/>
              <a:gdLst/>
              <a:ahLst/>
              <a:cxnLst/>
              <a:rect l="l" t="t" r="r" b="b"/>
              <a:pathLst>
                <a:path w="1042819" h="1337171">
                  <a:moveTo>
                    <a:pt x="0" y="0"/>
                  </a:moveTo>
                  <a:lnTo>
                    <a:pt x="1042819" y="0"/>
                  </a:lnTo>
                  <a:lnTo>
                    <a:pt x="1042819" y="1337171"/>
                  </a:lnTo>
                  <a:lnTo>
                    <a:pt x="0" y="1337171"/>
                  </a:lnTo>
                  <a:close/>
                </a:path>
              </a:pathLst>
            </a:custGeom>
            <a:solidFill>
              <a:srgbClr val="D6D6D6"/>
            </a:solidFill>
          </p:spPr>
        </p:sp>
        <p:sp>
          <p:nvSpPr>
            <p:cNvPr id="13" name="TextBox 13"/>
            <p:cNvSpPr txBox="1"/>
            <p:nvPr/>
          </p:nvSpPr>
          <p:spPr>
            <a:xfrm>
              <a:off x="0" y="-57150"/>
              <a:ext cx="1042819" cy="1394321"/>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428552" y="1028700"/>
            <a:ext cx="17472578" cy="2767389"/>
            <a:chOff x="0" y="0"/>
            <a:chExt cx="4601831" cy="728860"/>
          </a:xfrm>
        </p:grpSpPr>
        <p:sp>
          <p:nvSpPr>
            <p:cNvPr id="15" name="Freeform 15"/>
            <p:cNvSpPr/>
            <p:nvPr/>
          </p:nvSpPr>
          <p:spPr>
            <a:xfrm>
              <a:off x="0" y="0"/>
              <a:ext cx="4601831" cy="728860"/>
            </a:xfrm>
            <a:custGeom>
              <a:avLst/>
              <a:gdLst/>
              <a:ahLst/>
              <a:cxnLst/>
              <a:rect l="l" t="t" r="r" b="b"/>
              <a:pathLst>
                <a:path w="4601831" h="728860">
                  <a:moveTo>
                    <a:pt x="0" y="0"/>
                  </a:moveTo>
                  <a:lnTo>
                    <a:pt x="4601831" y="0"/>
                  </a:lnTo>
                  <a:lnTo>
                    <a:pt x="4601831" y="728860"/>
                  </a:lnTo>
                  <a:lnTo>
                    <a:pt x="0" y="728860"/>
                  </a:lnTo>
                  <a:close/>
                </a:path>
              </a:pathLst>
            </a:custGeom>
            <a:solidFill>
              <a:srgbClr val="B6294F"/>
            </a:solidFill>
          </p:spPr>
        </p:sp>
        <p:sp>
          <p:nvSpPr>
            <p:cNvPr id="16" name="TextBox 16"/>
            <p:cNvSpPr txBox="1"/>
            <p:nvPr/>
          </p:nvSpPr>
          <p:spPr>
            <a:xfrm>
              <a:off x="0" y="-57150"/>
              <a:ext cx="4601831" cy="786010"/>
            </a:xfrm>
            <a:prstGeom prst="rect">
              <a:avLst/>
            </a:prstGeom>
          </p:spPr>
          <p:txBody>
            <a:bodyPr lIns="50800" tIns="50800" rIns="50800" bIns="50800" rtlCol="0" anchor="ctr"/>
            <a:lstStyle/>
            <a:p>
              <a:pPr algn="ctr">
                <a:lnSpc>
                  <a:spcPts val="2659"/>
                </a:lnSpc>
              </a:pPr>
              <a:endParaRPr/>
            </a:p>
          </p:txBody>
        </p:sp>
      </p:grpSp>
      <p:sp>
        <p:nvSpPr>
          <p:cNvPr id="17" name="Freeform 17"/>
          <p:cNvSpPr/>
          <p:nvPr/>
        </p:nvSpPr>
        <p:spPr>
          <a:xfrm>
            <a:off x="16433548" y="9525"/>
            <a:ext cx="1448107" cy="965405"/>
          </a:xfrm>
          <a:custGeom>
            <a:avLst/>
            <a:gdLst/>
            <a:ahLst/>
            <a:cxnLst/>
            <a:rect l="l" t="t" r="r" b="b"/>
            <a:pathLst>
              <a:path w="1448107" h="965405">
                <a:moveTo>
                  <a:pt x="0" y="0"/>
                </a:moveTo>
                <a:lnTo>
                  <a:pt x="1448108" y="0"/>
                </a:lnTo>
                <a:lnTo>
                  <a:pt x="1448108" y="965405"/>
                </a:lnTo>
                <a:lnTo>
                  <a:pt x="0" y="965405"/>
                </a:lnTo>
                <a:lnTo>
                  <a:pt x="0" y="0"/>
                </a:lnTo>
                <a:close/>
              </a:path>
            </a:pathLst>
          </a:custGeom>
          <a:blipFill>
            <a:blip r:embed="rId2"/>
            <a:stretch>
              <a:fillRect/>
            </a:stretch>
          </a:blipFill>
        </p:spPr>
      </p:sp>
      <p:sp>
        <p:nvSpPr>
          <p:cNvPr id="18" name="Freeform 18"/>
          <p:cNvSpPr/>
          <p:nvPr/>
        </p:nvSpPr>
        <p:spPr>
          <a:xfrm>
            <a:off x="428552" y="191572"/>
            <a:ext cx="600148" cy="583090"/>
          </a:xfrm>
          <a:custGeom>
            <a:avLst/>
            <a:gdLst/>
            <a:ahLst/>
            <a:cxnLst/>
            <a:rect l="l" t="t" r="r" b="b"/>
            <a:pathLst>
              <a:path w="600148" h="583090">
                <a:moveTo>
                  <a:pt x="0" y="0"/>
                </a:moveTo>
                <a:lnTo>
                  <a:pt x="600148" y="0"/>
                </a:lnTo>
                <a:lnTo>
                  <a:pt x="600148" y="583090"/>
                </a:lnTo>
                <a:lnTo>
                  <a:pt x="0" y="583090"/>
                </a:lnTo>
                <a:lnTo>
                  <a:pt x="0" y="0"/>
                </a:lnTo>
                <a:close/>
              </a:path>
            </a:pathLst>
          </a:custGeom>
          <a:blipFill>
            <a:blip r:embed="rId3"/>
            <a:stretch>
              <a:fillRect/>
            </a:stretch>
          </a:blipFill>
        </p:spPr>
      </p:sp>
      <p:sp>
        <p:nvSpPr>
          <p:cNvPr id="19" name="Freeform 19"/>
          <p:cNvSpPr/>
          <p:nvPr/>
        </p:nvSpPr>
        <p:spPr>
          <a:xfrm>
            <a:off x="1628586" y="6592307"/>
            <a:ext cx="1709048" cy="3495237"/>
          </a:xfrm>
          <a:custGeom>
            <a:avLst/>
            <a:gdLst/>
            <a:ahLst/>
            <a:cxnLst/>
            <a:rect l="l" t="t" r="r" b="b"/>
            <a:pathLst>
              <a:path w="1709048" h="3495237">
                <a:moveTo>
                  <a:pt x="0" y="0"/>
                </a:moveTo>
                <a:lnTo>
                  <a:pt x="1709047" y="0"/>
                </a:lnTo>
                <a:lnTo>
                  <a:pt x="1709047" y="3495237"/>
                </a:lnTo>
                <a:lnTo>
                  <a:pt x="0" y="3495237"/>
                </a:lnTo>
                <a:lnTo>
                  <a:pt x="0" y="0"/>
                </a:lnTo>
                <a:close/>
              </a:path>
            </a:pathLst>
          </a:custGeom>
          <a:blipFill>
            <a:blip r:embed="rId4"/>
            <a:stretch>
              <a:fillRect l="-56772" r="-47741"/>
            </a:stretch>
          </a:blipFill>
        </p:spPr>
      </p:sp>
      <p:sp>
        <p:nvSpPr>
          <p:cNvPr id="20" name="Freeform 20"/>
          <p:cNvSpPr/>
          <p:nvPr/>
        </p:nvSpPr>
        <p:spPr>
          <a:xfrm>
            <a:off x="4959066" y="6948182"/>
            <a:ext cx="1535037" cy="3139362"/>
          </a:xfrm>
          <a:custGeom>
            <a:avLst/>
            <a:gdLst/>
            <a:ahLst/>
            <a:cxnLst/>
            <a:rect l="l" t="t" r="r" b="b"/>
            <a:pathLst>
              <a:path w="1535037" h="3139362">
                <a:moveTo>
                  <a:pt x="0" y="0"/>
                </a:moveTo>
                <a:lnTo>
                  <a:pt x="1535037" y="0"/>
                </a:lnTo>
                <a:lnTo>
                  <a:pt x="1535037" y="3139362"/>
                </a:lnTo>
                <a:lnTo>
                  <a:pt x="0" y="3139362"/>
                </a:lnTo>
                <a:lnTo>
                  <a:pt x="0" y="0"/>
                </a:lnTo>
                <a:close/>
              </a:path>
            </a:pathLst>
          </a:custGeom>
          <a:blipFill>
            <a:blip r:embed="rId4"/>
            <a:stretch>
              <a:fillRect l="-56772" r="-47741"/>
            </a:stretch>
          </a:blipFill>
        </p:spPr>
      </p:sp>
      <p:sp>
        <p:nvSpPr>
          <p:cNvPr id="21" name="Freeform 21"/>
          <p:cNvSpPr/>
          <p:nvPr/>
        </p:nvSpPr>
        <p:spPr>
          <a:xfrm>
            <a:off x="6131221" y="7439234"/>
            <a:ext cx="2862170" cy="2826841"/>
          </a:xfrm>
          <a:custGeom>
            <a:avLst/>
            <a:gdLst/>
            <a:ahLst/>
            <a:cxnLst/>
            <a:rect l="l" t="t" r="r" b="b"/>
            <a:pathLst>
              <a:path w="2862170" h="2826841">
                <a:moveTo>
                  <a:pt x="0" y="0"/>
                </a:moveTo>
                <a:lnTo>
                  <a:pt x="2862170" y="0"/>
                </a:lnTo>
                <a:lnTo>
                  <a:pt x="2862170" y="2826841"/>
                </a:lnTo>
                <a:lnTo>
                  <a:pt x="0" y="2826841"/>
                </a:lnTo>
                <a:lnTo>
                  <a:pt x="0" y="0"/>
                </a:lnTo>
                <a:close/>
              </a:path>
            </a:pathLst>
          </a:custGeom>
          <a:blipFill>
            <a:blip r:embed="rId5"/>
            <a:stretch>
              <a:fillRect l="-25159" t="-10108" r="-30197"/>
            </a:stretch>
          </a:blipFill>
        </p:spPr>
      </p:sp>
      <p:sp>
        <p:nvSpPr>
          <p:cNvPr id="22" name="Freeform 22"/>
          <p:cNvSpPr/>
          <p:nvPr/>
        </p:nvSpPr>
        <p:spPr>
          <a:xfrm>
            <a:off x="9282745" y="7439234"/>
            <a:ext cx="1067144" cy="2182455"/>
          </a:xfrm>
          <a:custGeom>
            <a:avLst/>
            <a:gdLst/>
            <a:ahLst/>
            <a:cxnLst/>
            <a:rect l="l" t="t" r="r" b="b"/>
            <a:pathLst>
              <a:path w="1067144" h="2182455">
                <a:moveTo>
                  <a:pt x="0" y="0"/>
                </a:moveTo>
                <a:lnTo>
                  <a:pt x="1067144" y="0"/>
                </a:lnTo>
                <a:lnTo>
                  <a:pt x="1067144" y="2182456"/>
                </a:lnTo>
                <a:lnTo>
                  <a:pt x="0" y="2182456"/>
                </a:lnTo>
                <a:lnTo>
                  <a:pt x="0" y="0"/>
                </a:lnTo>
                <a:close/>
              </a:path>
            </a:pathLst>
          </a:custGeom>
          <a:blipFill>
            <a:blip r:embed="rId4"/>
            <a:stretch>
              <a:fillRect l="-56772" r="-47741"/>
            </a:stretch>
          </a:blipFill>
        </p:spPr>
      </p:sp>
      <p:sp>
        <p:nvSpPr>
          <p:cNvPr id="23" name="Freeform 23"/>
          <p:cNvSpPr/>
          <p:nvPr/>
        </p:nvSpPr>
        <p:spPr>
          <a:xfrm>
            <a:off x="9816317" y="7232906"/>
            <a:ext cx="3364891" cy="2355423"/>
          </a:xfrm>
          <a:custGeom>
            <a:avLst/>
            <a:gdLst/>
            <a:ahLst/>
            <a:cxnLst/>
            <a:rect l="l" t="t" r="r" b="b"/>
            <a:pathLst>
              <a:path w="3364891" h="2355423">
                <a:moveTo>
                  <a:pt x="0" y="0"/>
                </a:moveTo>
                <a:lnTo>
                  <a:pt x="3364890" y="0"/>
                </a:lnTo>
                <a:lnTo>
                  <a:pt x="3364890" y="2355423"/>
                </a:lnTo>
                <a:lnTo>
                  <a:pt x="0" y="2355423"/>
                </a:lnTo>
                <a:lnTo>
                  <a:pt x="0" y="0"/>
                </a:lnTo>
                <a:close/>
              </a:path>
            </a:pathLst>
          </a:custGeom>
          <a:blipFill>
            <a:blip r:embed="rId5"/>
            <a:stretch>
              <a:fillRect/>
            </a:stretch>
          </a:blipFill>
        </p:spPr>
      </p:sp>
      <p:sp>
        <p:nvSpPr>
          <p:cNvPr id="24" name="Freeform 24"/>
          <p:cNvSpPr/>
          <p:nvPr/>
        </p:nvSpPr>
        <p:spPr>
          <a:xfrm>
            <a:off x="11954936" y="7439234"/>
            <a:ext cx="1741828" cy="2973248"/>
          </a:xfrm>
          <a:custGeom>
            <a:avLst/>
            <a:gdLst/>
            <a:ahLst/>
            <a:cxnLst/>
            <a:rect l="l" t="t" r="r" b="b"/>
            <a:pathLst>
              <a:path w="1741828" h="2973248">
                <a:moveTo>
                  <a:pt x="0" y="0"/>
                </a:moveTo>
                <a:lnTo>
                  <a:pt x="1741828" y="0"/>
                </a:lnTo>
                <a:lnTo>
                  <a:pt x="1741828" y="2973248"/>
                </a:lnTo>
                <a:lnTo>
                  <a:pt x="0" y="2973248"/>
                </a:lnTo>
                <a:lnTo>
                  <a:pt x="0" y="0"/>
                </a:lnTo>
                <a:close/>
              </a:path>
            </a:pathLst>
          </a:custGeom>
          <a:blipFill>
            <a:blip r:embed="rId6"/>
            <a:stretch>
              <a:fillRect/>
            </a:stretch>
          </a:blipFill>
        </p:spPr>
      </p:sp>
      <p:sp>
        <p:nvSpPr>
          <p:cNvPr id="25" name="Freeform 25"/>
          <p:cNvSpPr/>
          <p:nvPr/>
        </p:nvSpPr>
        <p:spPr>
          <a:xfrm>
            <a:off x="10035771" y="8278528"/>
            <a:ext cx="1309306" cy="2045791"/>
          </a:xfrm>
          <a:custGeom>
            <a:avLst/>
            <a:gdLst/>
            <a:ahLst/>
            <a:cxnLst/>
            <a:rect l="l" t="t" r="r" b="b"/>
            <a:pathLst>
              <a:path w="1309306" h="2045791">
                <a:moveTo>
                  <a:pt x="0" y="0"/>
                </a:moveTo>
                <a:lnTo>
                  <a:pt x="1309306" y="0"/>
                </a:lnTo>
                <a:lnTo>
                  <a:pt x="1309306" y="2045791"/>
                </a:lnTo>
                <a:lnTo>
                  <a:pt x="0" y="2045791"/>
                </a:lnTo>
                <a:lnTo>
                  <a:pt x="0" y="0"/>
                </a:lnTo>
                <a:close/>
              </a:path>
            </a:pathLst>
          </a:custGeom>
          <a:blipFill>
            <a:blip r:embed="rId7"/>
            <a:stretch>
              <a:fillRect/>
            </a:stretch>
          </a:blipFill>
        </p:spPr>
      </p:sp>
      <p:sp>
        <p:nvSpPr>
          <p:cNvPr id="26" name="TextBox 26"/>
          <p:cNvSpPr txBox="1"/>
          <p:nvPr/>
        </p:nvSpPr>
        <p:spPr>
          <a:xfrm>
            <a:off x="13792014" y="5209764"/>
            <a:ext cx="3937242" cy="2419635"/>
          </a:xfrm>
          <a:prstGeom prst="rect">
            <a:avLst/>
          </a:prstGeom>
        </p:spPr>
        <p:txBody>
          <a:bodyPr lIns="0" tIns="0" rIns="0" bIns="0" rtlCol="0" anchor="t">
            <a:spAutoFit/>
          </a:bodyPr>
          <a:lstStyle/>
          <a:p>
            <a:pPr algn="ctr">
              <a:lnSpc>
                <a:spcPts val="2800"/>
              </a:lnSpc>
            </a:pPr>
            <a:r>
              <a:rPr lang="en-US" sz="2000" spc="-74">
                <a:solidFill>
                  <a:srgbClr val="559911"/>
                </a:solidFill>
                <a:latin typeface="Arimo"/>
                <a:ea typeface="Arimo"/>
                <a:cs typeface="Arimo"/>
                <a:sym typeface="Arimo"/>
              </a:rPr>
              <a:t>Su užsakymu už </a:t>
            </a:r>
            <a:r>
              <a:rPr lang="en-US" sz="2000" b="1" spc="-74">
                <a:solidFill>
                  <a:srgbClr val="559911"/>
                </a:solidFill>
                <a:latin typeface="Arimo Bold"/>
                <a:ea typeface="Arimo Bold"/>
                <a:cs typeface="Arimo Bold"/>
                <a:sym typeface="Arimo Bold"/>
              </a:rPr>
              <a:t>800 BV</a:t>
            </a:r>
            <a:r>
              <a:rPr lang="en-US" sz="2000" b="1" spc="-74">
                <a:solidFill>
                  <a:srgbClr val="000000"/>
                </a:solidFill>
                <a:latin typeface="Arimo Bold"/>
                <a:ea typeface="Arimo Bold"/>
                <a:cs typeface="Arimo Bold"/>
                <a:sym typeface="Arimo Bold"/>
              </a:rPr>
              <a:t> </a:t>
            </a:r>
          </a:p>
          <a:p>
            <a:pPr algn="ctr">
              <a:lnSpc>
                <a:spcPts val="2380"/>
              </a:lnSpc>
            </a:pPr>
            <a:r>
              <a:rPr lang="en-US" sz="1700" b="1" spc="-62">
                <a:solidFill>
                  <a:srgbClr val="F630AD"/>
                </a:solidFill>
                <a:latin typeface="Arimo Bold"/>
                <a:ea typeface="Arimo Bold"/>
                <a:cs typeface="Arimo Bold"/>
                <a:sym typeface="Arimo Bold"/>
              </a:rPr>
              <a:t>1x veido esencija CELLESTIANE </a:t>
            </a:r>
          </a:p>
          <a:p>
            <a:pPr algn="ctr">
              <a:lnSpc>
                <a:spcPts val="2380"/>
              </a:lnSpc>
            </a:pPr>
            <a:r>
              <a:rPr lang="en-US" sz="1700" b="1" spc="-62">
                <a:solidFill>
                  <a:srgbClr val="F630AD"/>
                </a:solidFill>
                <a:latin typeface="Arimo Bold"/>
                <a:ea typeface="Arimo Bold"/>
                <a:cs typeface="Arimo Bold"/>
                <a:sym typeface="Arimo Bold"/>
              </a:rPr>
              <a:t>1x DIGEST (31.12.2026)</a:t>
            </a:r>
          </a:p>
          <a:p>
            <a:pPr algn="ctr">
              <a:lnSpc>
                <a:spcPts val="2380"/>
              </a:lnSpc>
            </a:pPr>
            <a:r>
              <a:rPr lang="en-US" sz="1700" b="1" spc="-62">
                <a:solidFill>
                  <a:srgbClr val="F630AD"/>
                </a:solidFill>
                <a:latin typeface="Arimo Bold"/>
                <a:ea typeface="Arimo Bold"/>
                <a:cs typeface="Arimo Bold"/>
                <a:sym typeface="Arimo Bold"/>
              </a:rPr>
              <a:t>1x Cell Rejuvenation kapsulės</a:t>
            </a:r>
          </a:p>
          <a:p>
            <a:pPr algn="ctr">
              <a:lnSpc>
                <a:spcPts val="2380"/>
              </a:lnSpc>
            </a:pPr>
            <a:r>
              <a:rPr lang="en-US" sz="1700" b="1" spc="-62">
                <a:solidFill>
                  <a:srgbClr val="F630AD"/>
                </a:solidFill>
                <a:latin typeface="Arimo Bold"/>
                <a:ea typeface="Arimo Bold"/>
                <a:cs typeface="Arimo Bold"/>
                <a:sym typeface="Arimo Bold"/>
              </a:rPr>
              <a:t>1x Celles Tiane SPF 50 (11.12.2026)</a:t>
            </a:r>
          </a:p>
          <a:p>
            <a:pPr algn="ctr">
              <a:lnSpc>
                <a:spcPts val="2380"/>
              </a:lnSpc>
            </a:pPr>
            <a:r>
              <a:rPr lang="en-US" sz="1700" b="1" spc="-62">
                <a:solidFill>
                  <a:srgbClr val="F630AD"/>
                </a:solidFill>
                <a:latin typeface="Arimo Bold"/>
                <a:ea typeface="Arimo Bold"/>
                <a:cs typeface="Arimo Bold"/>
                <a:sym typeface="Arimo Bold"/>
              </a:rPr>
              <a:t> 1x daugiafunkcis masažuoklis MHA</a:t>
            </a:r>
          </a:p>
          <a:p>
            <a:pPr algn="ctr">
              <a:lnSpc>
                <a:spcPts val="2380"/>
              </a:lnSpc>
            </a:pPr>
            <a:endParaRPr lang="en-US" sz="1700" b="1" spc="-62">
              <a:solidFill>
                <a:srgbClr val="F630AD"/>
              </a:solidFill>
              <a:latin typeface="Arimo Bold"/>
              <a:ea typeface="Arimo Bold"/>
              <a:cs typeface="Arimo Bold"/>
              <a:sym typeface="Arimo Bold"/>
            </a:endParaRPr>
          </a:p>
          <a:p>
            <a:pPr algn="ctr">
              <a:lnSpc>
                <a:spcPts val="2380"/>
              </a:lnSpc>
            </a:pPr>
            <a:endParaRPr lang="en-US" sz="1700" b="1" spc="-62">
              <a:solidFill>
                <a:srgbClr val="F630AD"/>
              </a:solidFill>
              <a:latin typeface="Arimo Bold"/>
              <a:ea typeface="Arimo Bold"/>
              <a:cs typeface="Arimo Bold"/>
              <a:sym typeface="Arimo Bold"/>
            </a:endParaRPr>
          </a:p>
        </p:txBody>
      </p:sp>
      <p:sp>
        <p:nvSpPr>
          <p:cNvPr id="27" name="TextBox 27"/>
          <p:cNvSpPr txBox="1"/>
          <p:nvPr/>
        </p:nvSpPr>
        <p:spPr>
          <a:xfrm>
            <a:off x="5037228" y="5209764"/>
            <a:ext cx="3860913" cy="943446"/>
          </a:xfrm>
          <a:prstGeom prst="rect">
            <a:avLst/>
          </a:prstGeom>
        </p:spPr>
        <p:txBody>
          <a:bodyPr lIns="0" tIns="0" rIns="0" bIns="0" rtlCol="0" anchor="t">
            <a:spAutoFit/>
          </a:bodyPr>
          <a:lstStyle/>
          <a:p>
            <a:pPr algn="ctr">
              <a:lnSpc>
                <a:spcPts val="2800"/>
              </a:lnSpc>
            </a:pPr>
            <a:r>
              <a:rPr lang="en-US" sz="2000" spc="-74">
                <a:solidFill>
                  <a:srgbClr val="559911"/>
                </a:solidFill>
                <a:latin typeface="Arimo"/>
                <a:ea typeface="Arimo"/>
                <a:cs typeface="Arimo"/>
                <a:sym typeface="Arimo"/>
              </a:rPr>
              <a:t>Su užsakymu už </a:t>
            </a:r>
            <a:r>
              <a:rPr lang="en-US" sz="2000" b="1" spc="-74">
                <a:solidFill>
                  <a:srgbClr val="559911"/>
                </a:solidFill>
                <a:latin typeface="Arimo Bold"/>
                <a:ea typeface="Arimo Bold"/>
                <a:cs typeface="Arimo Bold"/>
                <a:sym typeface="Arimo Bold"/>
              </a:rPr>
              <a:t>200 BV </a:t>
            </a:r>
            <a:r>
              <a:rPr lang="en-US" sz="2000" b="1" spc="-74">
                <a:solidFill>
                  <a:srgbClr val="000000"/>
                </a:solidFill>
                <a:latin typeface="Arimo Bold"/>
                <a:ea typeface="Arimo Bold"/>
                <a:cs typeface="Arimo Bold"/>
                <a:sym typeface="Arimo Bold"/>
              </a:rPr>
              <a:t> </a:t>
            </a:r>
          </a:p>
          <a:p>
            <a:pPr algn="ctr">
              <a:lnSpc>
                <a:spcPts val="2380"/>
              </a:lnSpc>
            </a:pPr>
            <a:r>
              <a:rPr lang="en-US" sz="1700" b="1" spc="-62">
                <a:solidFill>
                  <a:srgbClr val="F630AD"/>
                </a:solidFill>
                <a:latin typeface="Arimo Bold"/>
                <a:ea typeface="Arimo Bold"/>
                <a:cs typeface="Arimo Bold"/>
                <a:sym typeface="Arimo Bold"/>
              </a:rPr>
              <a:t>1x veido esencija CELLESTIANE </a:t>
            </a:r>
          </a:p>
          <a:p>
            <a:pPr algn="ctr">
              <a:lnSpc>
                <a:spcPts val="2380"/>
              </a:lnSpc>
            </a:pPr>
            <a:r>
              <a:rPr lang="en-US" sz="1700" b="1" spc="-62">
                <a:solidFill>
                  <a:srgbClr val="F630AD"/>
                </a:solidFill>
                <a:latin typeface="Arimo Bold"/>
                <a:ea typeface="Arimo Bold"/>
                <a:cs typeface="Arimo Bold"/>
                <a:sym typeface="Arimo Bold"/>
              </a:rPr>
              <a:t>1x DIGEST (31.12.2026)</a:t>
            </a:r>
          </a:p>
        </p:txBody>
      </p:sp>
      <p:sp>
        <p:nvSpPr>
          <p:cNvPr id="28" name="TextBox 28"/>
          <p:cNvSpPr txBox="1"/>
          <p:nvPr/>
        </p:nvSpPr>
        <p:spPr>
          <a:xfrm>
            <a:off x="9336922" y="5209764"/>
            <a:ext cx="4109116" cy="1533922"/>
          </a:xfrm>
          <a:prstGeom prst="rect">
            <a:avLst/>
          </a:prstGeom>
        </p:spPr>
        <p:txBody>
          <a:bodyPr lIns="0" tIns="0" rIns="0" bIns="0" rtlCol="0" anchor="t">
            <a:spAutoFit/>
          </a:bodyPr>
          <a:lstStyle/>
          <a:p>
            <a:pPr algn="ctr">
              <a:lnSpc>
                <a:spcPts val="2800"/>
              </a:lnSpc>
            </a:pPr>
            <a:r>
              <a:rPr lang="en-US" sz="2000" spc="-74">
                <a:solidFill>
                  <a:srgbClr val="559911"/>
                </a:solidFill>
                <a:latin typeface="Arimo"/>
                <a:ea typeface="Arimo"/>
                <a:cs typeface="Arimo"/>
                <a:sym typeface="Arimo"/>
              </a:rPr>
              <a:t>Su užsakymu už </a:t>
            </a:r>
            <a:r>
              <a:rPr lang="en-US" sz="2000" b="1" spc="-74">
                <a:solidFill>
                  <a:srgbClr val="559911"/>
                </a:solidFill>
                <a:latin typeface="Arimo Bold"/>
                <a:ea typeface="Arimo Bold"/>
                <a:cs typeface="Arimo Bold"/>
                <a:sym typeface="Arimo Bold"/>
              </a:rPr>
              <a:t>400 BV</a:t>
            </a:r>
            <a:r>
              <a:rPr lang="en-US" sz="2000" b="1" spc="-74">
                <a:solidFill>
                  <a:srgbClr val="000000"/>
                </a:solidFill>
                <a:latin typeface="Arimo Bold"/>
                <a:ea typeface="Arimo Bold"/>
                <a:cs typeface="Arimo Bold"/>
                <a:sym typeface="Arimo Bold"/>
              </a:rPr>
              <a:t> </a:t>
            </a:r>
          </a:p>
          <a:p>
            <a:pPr algn="ctr">
              <a:lnSpc>
                <a:spcPts val="2380"/>
              </a:lnSpc>
            </a:pPr>
            <a:r>
              <a:rPr lang="en-US" sz="1700" b="1" spc="-62">
                <a:solidFill>
                  <a:srgbClr val="F630AD"/>
                </a:solidFill>
                <a:latin typeface="Arimo Bold"/>
                <a:ea typeface="Arimo Bold"/>
                <a:cs typeface="Arimo Bold"/>
                <a:sym typeface="Arimo Bold"/>
              </a:rPr>
              <a:t>1x veido esencija CELLESTIANE </a:t>
            </a:r>
          </a:p>
          <a:p>
            <a:pPr algn="ctr">
              <a:lnSpc>
                <a:spcPts val="2380"/>
              </a:lnSpc>
            </a:pPr>
            <a:r>
              <a:rPr lang="en-US" sz="1700" b="1" spc="-62">
                <a:solidFill>
                  <a:srgbClr val="F630AD"/>
                </a:solidFill>
                <a:latin typeface="Arimo Bold"/>
                <a:ea typeface="Arimo Bold"/>
                <a:cs typeface="Arimo Bold"/>
                <a:sym typeface="Arimo Bold"/>
              </a:rPr>
              <a:t>1x DIGEST (31.12.2026)</a:t>
            </a:r>
          </a:p>
          <a:p>
            <a:pPr algn="ctr">
              <a:lnSpc>
                <a:spcPts val="2380"/>
              </a:lnSpc>
            </a:pPr>
            <a:r>
              <a:rPr lang="en-US" sz="1700" b="1" spc="-62">
                <a:solidFill>
                  <a:srgbClr val="F630AD"/>
                </a:solidFill>
                <a:latin typeface="Arimo Bold"/>
                <a:ea typeface="Arimo Bold"/>
                <a:cs typeface="Arimo Bold"/>
                <a:sym typeface="Arimo Bold"/>
              </a:rPr>
              <a:t>1x Cell Rejuvenation </a:t>
            </a:r>
            <a:r>
              <a:rPr lang="en-US" sz="1700" spc="-62">
                <a:solidFill>
                  <a:srgbClr val="F630AD"/>
                </a:solidFill>
                <a:latin typeface="Arimo"/>
                <a:ea typeface="Arimo"/>
                <a:cs typeface="Arimo"/>
                <a:sym typeface="Arimo"/>
              </a:rPr>
              <a:t>kapsulės</a:t>
            </a:r>
          </a:p>
          <a:p>
            <a:pPr algn="ctr">
              <a:lnSpc>
                <a:spcPts val="2380"/>
              </a:lnSpc>
            </a:pPr>
            <a:r>
              <a:rPr lang="en-US" sz="1700" b="1" spc="-62">
                <a:solidFill>
                  <a:srgbClr val="F630AD"/>
                </a:solidFill>
                <a:latin typeface="Arimo Bold"/>
                <a:ea typeface="Arimo Bold"/>
                <a:cs typeface="Arimo Bold"/>
                <a:sym typeface="Arimo Bold"/>
              </a:rPr>
              <a:t>1x Celles Tiane SPF 50 </a:t>
            </a:r>
            <a:r>
              <a:rPr lang="en-US" sz="1700" spc="-62">
                <a:solidFill>
                  <a:srgbClr val="F630AD"/>
                </a:solidFill>
                <a:latin typeface="Arimo"/>
                <a:ea typeface="Arimo"/>
                <a:cs typeface="Arimo"/>
                <a:sym typeface="Arimo"/>
              </a:rPr>
              <a:t>(11.12.2026)</a:t>
            </a:r>
          </a:p>
        </p:txBody>
      </p:sp>
      <p:sp>
        <p:nvSpPr>
          <p:cNvPr id="29" name="TextBox 29"/>
          <p:cNvSpPr txBox="1"/>
          <p:nvPr/>
        </p:nvSpPr>
        <p:spPr>
          <a:xfrm>
            <a:off x="600426" y="5209764"/>
            <a:ext cx="3765367" cy="648208"/>
          </a:xfrm>
          <a:prstGeom prst="rect">
            <a:avLst/>
          </a:prstGeom>
        </p:spPr>
        <p:txBody>
          <a:bodyPr lIns="0" tIns="0" rIns="0" bIns="0" rtlCol="0" anchor="t">
            <a:spAutoFit/>
          </a:bodyPr>
          <a:lstStyle/>
          <a:p>
            <a:pPr algn="ctr">
              <a:lnSpc>
                <a:spcPts val="2800"/>
              </a:lnSpc>
            </a:pPr>
            <a:r>
              <a:rPr lang="en-US" sz="2000" spc="-74">
                <a:solidFill>
                  <a:srgbClr val="559911"/>
                </a:solidFill>
                <a:latin typeface="Arimo"/>
                <a:ea typeface="Arimo"/>
                <a:cs typeface="Arimo"/>
                <a:sym typeface="Arimo"/>
              </a:rPr>
              <a:t>Su užsakymu už 100 BV </a:t>
            </a:r>
            <a:r>
              <a:rPr lang="en-US" sz="2000" b="1" spc="-74">
                <a:solidFill>
                  <a:srgbClr val="000000"/>
                </a:solidFill>
                <a:latin typeface="Arimo Bold"/>
                <a:ea typeface="Arimo Bold"/>
                <a:cs typeface="Arimo Bold"/>
                <a:sym typeface="Arimo Bold"/>
              </a:rPr>
              <a:t> </a:t>
            </a:r>
          </a:p>
          <a:p>
            <a:pPr algn="ctr">
              <a:lnSpc>
                <a:spcPts val="2380"/>
              </a:lnSpc>
            </a:pPr>
            <a:r>
              <a:rPr lang="en-US" sz="1700" b="1" spc="-62">
                <a:solidFill>
                  <a:srgbClr val="F630AD"/>
                </a:solidFill>
                <a:latin typeface="Arimo Bold"/>
                <a:ea typeface="Arimo Bold"/>
                <a:cs typeface="Arimo Bold"/>
                <a:sym typeface="Arimo Bold"/>
              </a:rPr>
              <a:t>1x veido esencija CELLESTIANE</a:t>
            </a:r>
          </a:p>
        </p:txBody>
      </p:sp>
      <p:sp>
        <p:nvSpPr>
          <p:cNvPr id="30" name="TextBox 30"/>
          <p:cNvSpPr txBox="1"/>
          <p:nvPr/>
        </p:nvSpPr>
        <p:spPr>
          <a:xfrm>
            <a:off x="1228687" y="317701"/>
            <a:ext cx="13178234" cy="283183"/>
          </a:xfrm>
          <a:prstGeom prst="rect">
            <a:avLst/>
          </a:prstGeom>
        </p:spPr>
        <p:txBody>
          <a:bodyPr lIns="0" tIns="0" rIns="0" bIns="0" rtlCol="0" anchor="t">
            <a:spAutoFit/>
          </a:bodyPr>
          <a:lstStyle/>
          <a:p>
            <a:pPr algn="l">
              <a:lnSpc>
                <a:spcPts val="2240"/>
              </a:lnSpc>
            </a:pPr>
            <a:r>
              <a:rPr lang="en-US" sz="1600" b="1" spc="472">
                <a:solidFill>
                  <a:srgbClr val="545454"/>
                </a:solidFill>
                <a:latin typeface="Arimo Bold"/>
                <a:ea typeface="Arimo Bold"/>
                <a:cs typeface="Arimo Bold"/>
                <a:sym typeface="Arimo Bold"/>
              </a:rPr>
              <a:t>ONLY OPEN TO THE DS WHO HAVE ALREADY INSTALLED THE V-MOMENT APPLICATION </a:t>
            </a:r>
          </a:p>
        </p:txBody>
      </p:sp>
      <p:sp>
        <p:nvSpPr>
          <p:cNvPr id="31" name="Freeform 31"/>
          <p:cNvSpPr/>
          <p:nvPr/>
        </p:nvSpPr>
        <p:spPr>
          <a:xfrm>
            <a:off x="14550466" y="8277434"/>
            <a:ext cx="885080" cy="1810110"/>
          </a:xfrm>
          <a:custGeom>
            <a:avLst/>
            <a:gdLst/>
            <a:ahLst/>
            <a:cxnLst/>
            <a:rect l="l" t="t" r="r" b="b"/>
            <a:pathLst>
              <a:path w="885080" h="1810110">
                <a:moveTo>
                  <a:pt x="0" y="0"/>
                </a:moveTo>
                <a:lnTo>
                  <a:pt x="885080" y="0"/>
                </a:lnTo>
                <a:lnTo>
                  <a:pt x="885080" y="1810110"/>
                </a:lnTo>
                <a:lnTo>
                  <a:pt x="0" y="1810110"/>
                </a:lnTo>
                <a:lnTo>
                  <a:pt x="0" y="0"/>
                </a:lnTo>
                <a:close/>
              </a:path>
            </a:pathLst>
          </a:custGeom>
          <a:blipFill>
            <a:blip r:embed="rId4"/>
            <a:stretch>
              <a:fillRect l="-56772" r="-47741"/>
            </a:stretch>
          </a:blipFill>
        </p:spPr>
      </p:sp>
      <p:sp>
        <p:nvSpPr>
          <p:cNvPr id="32" name="Freeform 32"/>
          <p:cNvSpPr/>
          <p:nvPr/>
        </p:nvSpPr>
        <p:spPr>
          <a:xfrm>
            <a:off x="14525439" y="7537477"/>
            <a:ext cx="2847135" cy="1992994"/>
          </a:xfrm>
          <a:custGeom>
            <a:avLst/>
            <a:gdLst/>
            <a:ahLst/>
            <a:cxnLst/>
            <a:rect l="l" t="t" r="r" b="b"/>
            <a:pathLst>
              <a:path w="2847135" h="1992994">
                <a:moveTo>
                  <a:pt x="0" y="0"/>
                </a:moveTo>
                <a:lnTo>
                  <a:pt x="2847135" y="0"/>
                </a:lnTo>
                <a:lnTo>
                  <a:pt x="2847135" y="1992994"/>
                </a:lnTo>
                <a:lnTo>
                  <a:pt x="0" y="1992994"/>
                </a:lnTo>
                <a:lnTo>
                  <a:pt x="0" y="0"/>
                </a:lnTo>
                <a:close/>
              </a:path>
            </a:pathLst>
          </a:custGeom>
          <a:blipFill>
            <a:blip r:embed="rId5"/>
            <a:stretch>
              <a:fillRect/>
            </a:stretch>
          </a:blipFill>
        </p:spPr>
      </p:sp>
      <p:sp>
        <p:nvSpPr>
          <p:cNvPr id="33" name="Freeform 33"/>
          <p:cNvSpPr/>
          <p:nvPr/>
        </p:nvSpPr>
        <p:spPr>
          <a:xfrm>
            <a:off x="13525314" y="7439234"/>
            <a:ext cx="1394923" cy="2381092"/>
          </a:xfrm>
          <a:custGeom>
            <a:avLst/>
            <a:gdLst/>
            <a:ahLst/>
            <a:cxnLst/>
            <a:rect l="l" t="t" r="r" b="b"/>
            <a:pathLst>
              <a:path w="1394923" h="2381092">
                <a:moveTo>
                  <a:pt x="0" y="0"/>
                </a:moveTo>
                <a:lnTo>
                  <a:pt x="1394923" y="0"/>
                </a:lnTo>
                <a:lnTo>
                  <a:pt x="1394923" y="2381092"/>
                </a:lnTo>
                <a:lnTo>
                  <a:pt x="0" y="2381092"/>
                </a:lnTo>
                <a:lnTo>
                  <a:pt x="0" y="0"/>
                </a:lnTo>
                <a:close/>
              </a:path>
            </a:pathLst>
          </a:custGeom>
          <a:blipFill>
            <a:blip r:embed="rId6"/>
            <a:stretch>
              <a:fillRect/>
            </a:stretch>
          </a:blipFill>
        </p:spPr>
      </p:sp>
      <p:sp>
        <p:nvSpPr>
          <p:cNvPr id="34" name="Freeform 34"/>
          <p:cNvSpPr/>
          <p:nvPr/>
        </p:nvSpPr>
        <p:spPr>
          <a:xfrm>
            <a:off x="15919358" y="8420142"/>
            <a:ext cx="2162982" cy="2162982"/>
          </a:xfrm>
          <a:custGeom>
            <a:avLst/>
            <a:gdLst/>
            <a:ahLst/>
            <a:cxnLst/>
            <a:rect l="l" t="t" r="r" b="b"/>
            <a:pathLst>
              <a:path w="2162982" h="2162982">
                <a:moveTo>
                  <a:pt x="0" y="0"/>
                </a:moveTo>
                <a:lnTo>
                  <a:pt x="2162982" y="0"/>
                </a:lnTo>
                <a:lnTo>
                  <a:pt x="2162982" y="2162983"/>
                </a:lnTo>
                <a:lnTo>
                  <a:pt x="0" y="2162983"/>
                </a:lnTo>
                <a:lnTo>
                  <a:pt x="0" y="0"/>
                </a:lnTo>
                <a:close/>
              </a:path>
            </a:pathLst>
          </a:custGeom>
          <a:blipFill>
            <a:blip r:embed="rId8"/>
            <a:stretch>
              <a:fillRect/>
            </a:stretch>
          </a:blipFill>
        </p:spPr>
      </p:sp>
      <p:sp>
        <p:nvSpPr>
          <p:cNvPr id="35" name="Freeform 35"/>
          <p:cNvSpPr/>
          <p:nvPr/>
        </p:nvSpPr>
        <p:spPr>
          <a:xfrm>
            <a:off x="16671187" y="7420184"/>
            <a:ext cx="1048543" cy="1638349"/>
          </a:xfrm>
          <a:custGeom>
            <a:avLst/>
            <a:gdLst/>
            <a:ahLst/>
            <a:cxnLst/>
            <a:rect l="l" t="t" r="r" b="b"/>
            <a:pathLst>
              <a:path w="1048543" h="1638349">
                <a:moveTo>
                  <a:pt x="0" y="0"/>
                </a:moveTo>
                <a:lnTo>
                  <a:pt x="1048544" y="0"/>
                </a:lnTo>
                <a:lnTo>
                  <a:pt x="1048544" y="1638349"/>
                </a:lnTo>
                <a:lnTo>
                  <a:pt x="0" y="1638349"/>
                </a:lnTo>
                <a:lnTo>
                  <a:pt x="0" y="0"/>
                </a:lnTo>
                <a:close/>
              </a:path>
            </a:pathLst>
          </a:custGeom>
          <a:blipFill>
            <a:blip r:embed="rId7"/>
            <a:stretch>
              <a:fillRect/>
            </a:stretch>
          </a:blipFill>
        </p:spPr>
      </p:sp>
      <p:sp>
        <p:nvSpPr>
          <p:cNvPr id="36" name="TextBox 36"/>
          <p:cNvSpPr txBox="1"/>
          <p:nvPr/>
        </p:nvSpPr>
        <p:spPr>
          <a:xfrm>
            <a:off x="1315715" y="1049930"/>
            <a:ext cx="16255305" cy="2821601"/>
          </a:xfrm>
          <a:prstGeom prst="rect">
            <a:avLst/>
          </a:prstGeom>
        </p:spPr>
        <p:txBody>
          <a:bodyPr lIns="0" tIns="0" rIns="0" bIns="0" rtlCol="0" anchor="t">
            <a:spAutoFit/>
          </a:bodyPr>
          <a:lstStyle/>
          <a:p>
            <a:pPr algn="ctr">
              <a:lnSpc>
                <a:spcPts val="5535"/>
              </a:lnSpc>
            </a:pPr>
            <a:r>
              <a:rPr lang="en-US" sz="4500" b="1" spc="-211">
                <a:solidFill>
                  <a:srgbClr val="FFFFFF"/>
                </a:solidFill>
                <a:latin typeface="Canva Sans 1 Bold"/>
                <a:ea typeface="Canva Sans 1 Bold"/>
                <a:cs typeface="Canva Sans 1 Bold"/>
                <a:sym typeface="Canva Sans 1 Bold"/>
              </a:rPr>
              <a:t>PASIŪLYMAS NAUJIEMS NARIAMS</a:t>
            </a:r>
          </a:p>
          <a:p>
            <a:pPr algn="ctr">
              <a:lnSpc>
                <a:spcPts val="5535"/>
              </a:lnSpc>
            </a:pPr>
            <a:endParaRPr lang="en-US" sz="4500" b="1" spc="-211">
              <a:solidFill>
                <a:srgbClr val="FFFFFF"/>
              </a:solidFill>
              <a:latin typeface="Canva Sans 1 Bold"/>
              <a:ea typeface="Canva Sans 1 Bold"/>
              <a:cs typeface="Canva Sans 1 Bold"/>
              <a:sym typeface="Canva Sans 1 Bold"/>
            </a:endParaRPr>
          </a:p>
          <a:p>
            <a:pPr algn="ctr">
              <a:lnSpc>
                <a:spcPts val="5535"/>
              </a:lnSpc>
            </a:pPr>
            <a:r>
              <a:rPr lang="en-US" sz="4500" b="1" spc="-211">
                <a:solidFill>
                  <a:srgbClr val="FFFFFF"/>
                </a:solidFill>
                <a:latin typeface="Canva Sans 1 Bold"/>
                <a:ea typeface="Canva Sans 1 Bold"/>
                <a:cs typeface="Canva Sans 1 Bold"/>
                <a:sym typeface="Canva Sans 1 Bold"/>
              </a:rPr>
              <a:t>Prisijunk prie TIENS 2026 m. LAPKRITĮ ir gauk dovanų po 0,30 €!</a:t>
            </a:r>
          </a:p>
          <a:p>
            <a:pPr algn="ctr">
              <a:lnSpc>
                <a:spcPts val="5535"/>
              </a:lnSpc>
            </a:pPr>
            <a:endParaRPr lang="en-US" sz="4500" b="1" spc="-211">
              <a:solidFill>
                <a:srgbClr val="FFFFFF"/>
              </a:solidFill>
              <a:latin typeface="Canva Sans 1 Bold"/>
              <a:ea typeface="Canva Sans 1 Bold"/>
              <a:cs typeface="Canva Sans 1 Bold"/>
              <a:sym typeface="Canva Sans 1 Bo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28552" y="4676842"/>
            <a:ext cx="5699545" cy="4932869"/>
            <a:chOff x="0" y="0"/>
            <a:chExt cx="1446440" cy="1251872"/>
          </a:xfrm>
        </p:grpSpPr>
        <p:sp>
          <p:nvSpPr>
            <p:cNvPr id="3" name="Freeform 3"/>
            <p:cNvSpPr/>
            <p:nvPr/>
          </p:nvSpPr>
          <p:spPr>
            <a:xfrm>
              <a:off x="0" y="0"/>
              <a:ext cx="1446440" cy="1251872"/>
            </a:xfrm>
            <a:custGeom>
              <a:avLst/>
              <a:gdLst/>
              <a:ahLst/>
              <a:cxnLst/>
              <a:rect l="l" t="t" r="r" b="b"/>
              <a:pathLst>
                <a:path w="1446440" h="1251872">
                  <a:moveTo>
                    <a:pt x="0" y="0"/>
                  </a:moveTo>
                  <a:lnTo>
                    <a:pt x="1446440" y="0"/>
                  </a:lnTo>
                  <a:lnTo>
                    <a:pt x="1446440" y="1251872"/>
                  </a:lnTo>
                  <a:lnTo>
                    <a:pt x="0" y="1251872"/>
                  </a:lnTo>
                  <a:close/>
                </a:path>
              </a:pathLst>
            </a:custGeom>
            <a:solidFill>
              <a:srgbClr val="D4D7DC">
                <a:alpha val="73725"/>
              </a:srgbClr>
            </a:solidFill>
          </p:spPr>
        </p:sp>
        <p:sp>
          <p:nvSpPr>
            <p:cNvPr id="4" name="TextBox 4"/>
            <p:cNvSpPr txBox="1"/>
            <p:nvPr/>
          </p:nvSpPr>
          <p:spPr>
            <a:xfrm>
              <a:off x="0" y="-57150"/>
              <a:ext cx="1446440" cy="1309022"/>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6315068" y="4676842"/>
            <a:ext cx="5699545" cy="4932869"/>
            <a:chOff x="0" y="0"/>
            <a:chExt cx="1446440" cy="1251872"/>
          </a:xfrm>
        </p:grpSpPr>
        <p:sp>
          <p:nvSpPr>
            <p:cNvPr id="6" name="Freeform 6"/>
            <p:cNvSpPr/>
            <p:nvPr/>
          </p:nvSpPr>
          <p:spPr>
            <a:xfrm>
              <a:off x="0" y="0"/>
              <a:ext cx="1446440" cy="1251872"/>
            </a:xfrm>
            <a:custGeom>
              <a:avLst/>
              <a:gdLst/>
              <a:ahLst/>
              <a:cxnLst/>
              <a:rect l="l" t="t" r="r" b="b"/>
              <a:pathLst>
                <a:path w="1446440" h="1251872">
                  <a:moveTo>
                    <a:pt x="0" y="0"/>
                  </a:moveTo>
                  <a:lnTo>
                    <a:pt x="1446440" y="0"/>
                  </a:lnTo>
                  <a:lnTo>
                    <a:pt x="1446440" y="1251872"/>
                  </a:lnTo>
                  <a:lnTo>
                    <a:pt x="0" y="1251872"/>
                  </a:lnTo>
                  <a:close/>
                </a:path>
              </a:pathLst>
            </a:custGeom>
            <a:solidFill>
              <a:srgbClr val="D4D7DC">
                <a:alpha val="73725"/>
              </a:srgbClr>
            </a:solidFill>
          </p:spPr>
        </p:sp>
        <p:sp>
          <p:nvSpPr>
            <p:cNvPr id="7" name="TextBox 7"/>
            <p:cNvSpPr txBox="1"/>
            <p:nvPr/>
          </p:nvSpPr>
          <p:spPr>
            <a:xfrm>
              <a:off x="0" y="-57150"/>
              <a:ext cx="1446440" cy="1309022"/>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2201585" y="4676842"/>
            <a:ext cx="5699545" cy="4932869"/>
            <a:chOff x="0" y="0"/>
            <a:chExt cx="1446440" cy="1251872"/>
          </a:xfrm>
        </p:grpSpPr>
        <p:sp>
          <p:nvSpPr>
            <p:cNvPr id="9" name="Freeform 9"/>
            <p:cNvSpPr/>
            <p:nvPr/>
          </p:nvSpPr>
          <p:spPr>
            <a:xfrm>
              <a:off x="0" y="0"/>
              <a:ext cx="1446440" cy="1251872"/>
            </a:xfrm>
            <a:custGeom>
              <a:avLst/>
              <a:gdLst/>
              <a:ahLst/>
              <a:cxnLst/>
              <a:rect l="l" t="t" r="r" b="b"/>
              <a:pathLst>
                <a:path w="1446440" h="1251872">
                  <a:moveTo>
                    <a:pt x="0" y="0"/>
                  </a:moveTo>
                  <a:lnTo>
                    <a:pt x="1446440" y="0"/>
                  </a:lnTo>
                  <a:lnTo>
                    <a:pt x="1446440" y="1251872"/>
                  </a:lnTo>
                  <a:lnTo>
                    <a:pt x="0" y="1251872"/>
                  </a:lnTo>
                  <a:close/>
                </a:path>
              </a:pathLst>
            </a:custGeom>
            <a:solidFill>
              <a:srgbClr val="D4D7DC">
                <a:alpha val="73725"/>
              </a:srgbClr>
            </a:solidFill>
          </p:spPr>
        </p:sp>
        <p:sp>
          <p:nvSpPr>
            <p:cNvPr id="10" name="TextBox 10"/>
            <p:cNvSpPr txBox="1"/>
            <p:nvPr/>
          </p:nvSpPr>
          <p:spPr>
            <a:xfrm>
              <a:off x="0" y="-57150"/>
              <a:ext cx="1446440" cy="1309022"/>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428552" y="1028700"/>
            <a:ext cx="17472578" cy="2767389"/>
            <a:chOff x="0" y="0"/>
            <a:chExt cx="4601831" cy="728860"/>
          </a:xfrm>
        </p:grpSpPr>
        <p:sp>
          <p:nvSpPr>
            <p:cNvPr id="12" name="Freeform 12"/>
            <p:cNvSpPr/>
            <p:nvPr/>
          </p:nvSpPr>
          <p:spPr>
            <a:xfrm>
              <a:off x="0" y="0"/>
              <a:ext cx="4601831" cy="728860"/>
            </a:xfrm>
            <a:custGeom>
              <a:avLst/>
              <a:gdLst/>
              <a:ahLst/>
              <a:cxnLst/>
              <a:rect l="l" t="t" r="r" b="b"/>
              <a:pathLst>
                <a:path w="4601831" h="728860">
                  <a:moveTo>
                    <a:pt x="0" y="0"/>
                  </a:moveTo>
                  <a:lnTo>
                    <a:pt x="4601831" y="0"/>
                  </a:lnTo>
                  <a:lnTo>
                    <a:pt x="4601831" y="728860"/>
                  </a:lnTo>
                  <a:lnTo>
                    <a:pt x="0" y="728860"/>
                  </a:lnTo>
                  <a:close/>
                </a:path>
              </a:pathLst>
            </a:custGeom>
            <a:solidFill>
              <a:srgbClr val="B6294F"/>
            </a:solidFill>
          </p:spPr>
        </p:sp>
        <p:sp>
          <p:nvSpPr>
            <p:cNvPr id="13" name="TextBox 13"/>
            <p:cNvSpPr txBox="1"/>
            <p:nvPr/>
          </p:nvSpPr>
          <p:spPr>
            <a:xfrm>
              <a:off x="0" y="-57150"/>
              <a:ext cx="4601831" cy="786010"/>
            </a:xfrm>
            <a:prstGeom prst="rect">
              <a:avLst/>
            </a:prstGeom>
          </p:spPr>
          <p:txBody>
            <a:bodyPr lIns="50800" tIns="50800" rIns="50800" bIns="50800" rtlCol="0" anchor="ctr"/>
            <a:lstStyle/>
            <a:p>
              <a:pPr algn="ctr">
                <a:lnSpc>
                  <a:spcPts val="2659"/>
                </a:lnSpc>
              </a:pPr>
              <a:endParaRPr/>
            </a:p>
          </p:txBody>
        </p:sp>
      </p:grpSp>
      <p:sp>
        <p:nvSpPr>
          <p:cNvPr id="14" name="Freeform 14"/>
          <p:cNvSpPr/>
          <p:nvPr/>
        </p:nvSpPr>
        <p:spPr>
          <a:xfrm>
            <a:off x="1096248" y="6134880"/>
            <a:ext cx="4364154" cy="3465306"/>
          </a:xfrm>
          <a:custGeom>
            <a:avLst/>
            <a:gdLst/>
            <a:ahLst/>
            <a:cxnLst/>
            <a:rect l="l" t="t" r="r" b="b"/>
            <a:pathLst>
              <a:path w="4364154" h="3465306">
                <a:moveTo>
                  <a:pt x="0" y="0"/>
                </a:moveTo>
                <a:lnTo>
                  <a:pt x="4364153" y="0"/>
                </a:lnTo>
                <a:lnTo>
                  <a:pt x="4364153" y="3465306"/>
                </a:lnTo>
                <a:lnTo>
                  <a:pt x="0" y="3465306"/>
                </a:lnTo>
                <a:lnTo>
                  <a:pt x="0" y="0"/>
                </a:lnTo>
                <a:close/>
              </a:path>
            </a:pathLst>
          </a:custGeom>
          <a:blipFill>
            <a:blip r:embed="rId2"/>
            <a:stretch>
              <a:fillRect l="-1549" t="-14200" b="-13690"/>
            </a:stretch>
          </a:blipFill>
        </p:spPr>
      </p:sp>
      <p:sp>
        <p:nvSpPr>
          <p:cNvPr id="15" name="Freeform 15"/>
          <p:cNvSpPr/>
          <p:nvPr/>
        </p:nvSpPr>
        <p:spPr>
          <a:xfrm>
            <a:off x="428552" y="191572"/>
            <a:ext cx="600148" cy="583090"/>
          </a:xfrm>
          <a:custGeom>
            <a:avLst/>
            <a:gdLst/>
            <a:ahLst/>
            <a:cxnLst/>
            <a:rect l="l" t="t" r="r" b="b"/>
            <a:pathLst>
              <a:path w="600148" h="583090">
                <a:moveTo>
                  <a:pt x="0" y="0"/>
                </a:moveTo>
                <a:lnTo>
                  <a:pt x="600148" y="0"/>
                </a:lnTo>
                <a:lnTo>
                  <a:pt x="600148" y="583090"/>
                </a:lnTo>
                <a:lnTo>
                  <a:pt x="0" y="583090"/>
                </a:lnTo>
                <a:lnTo>
                  <a:pt x="0" y="0"/>
                </a:lnTo>
                <a:close/>
              </a:path>
            </a:pathLst>
          </a:custGeom>
          <a:blipFill>
            <a:blip r:embed="rId3"/>
            <a:stretch>
              <a:fillRect/>
            </a:stretch>
          </a:blipFill>
        </p:spPr>
      </p:sp>
      <p:sp>
        <p:nvSpPr>
          <p:cNvPr id="16" name="Freeform 16"/>
          <p:cNvSpPr/>
          <p:nvPr/>
        </p:nvSpPr>
        <p:spPr>
          <a:xfrm>
            <a:off x="16433548" y="9525"/>
            <a:ext cx="1448107" cy="965405"/>
          </a:xfrm>
          <a:custGeom>
            <a:avLst/>
            <a:gdLst/>
            <a:ahLst/>
            <a:cxnLst/>
            <a:rect l="l" t="t" r="r" b="b"/>
            <a:pathLst>
              <a:path w="1448107" h="965405">
                <a:moveTo>
                  <a:pt x="0" y="0"/>
                </a:moveTo>
                <a:lnTo>
                  <a:pt x="1448108" y="0"/>
                </a:lnTo>
                <a:lnTo>
                  <a:pt x="1448108" y="965405"/>
                </a:lnTo>
                <a:lnTo>
                  <a:pt x="0" y="965405"/>
                </a:lnTo>
                <a:lnTo>
                  <a:pt x="0" y="0"/>
                </a:lnTo>
                <a:close/>
              </a:path>
            </a:pathLst>
          </a:custGeom>
          <a:blipFill>
            <a:blip r:embed="rId4"/>
            <a:stretch>
              <a:fillRect/>
            </a:stretch>
          </a:blipFill>
        </p:spPr>
      </p:sp>
      <p:sp>
        <p:nvSpPr>
          <p:cNvPr id="17" name="Freeform 17"/>
          <p:cNvSpPr/>
          <p:nvPr/>
        </p:nvSpPr>
        <p:spPr>
          <a:xfrm>
            <a:off x="6687264" y="5687367"/>
            <a:ext cx="4899814" cy="4071428"/>
          </a:xfrm>
          <a:custGeom>
            <a:avLst/>
            <a:gdLst/>
            <a:ahLst/>
            <a:cxnLst/>
            <a:rect l="l" t="t" r="r" b="b"/>
            <a:pathLst>
              <a:path w="4899814" h="4071428">
                <a:moveTo>
                  <a:pt x="0" y="0"/>
                </a:moveTo>
                <a:lnTo>
                  <a:pt x="4899814" y="0"/>
                </a:lnTo>
                <a:lnTo>
                  <a:pt x="4899814" y="4071428"/>
                </a:lnTo>
                <a:lnTo>
                  <a:pt x="0" y="4071428"/>
                </a:lnTo>
                <a:lnTo>
                  <a:pt x="0" y="0"/>
                </a:lnTo>
                <a:close/>
              </a:path>
            </a:pathLst>
          </a:custGeom>
          <a:blipFill>
            <a:blip r:embed="rId5"/>
            <a:stretch>
              <a:fillRect/>
            </a:stretch>
          </a:blipFill>
        </p:spPr>
      </p:sp>
      <p:sp>
        <p:nvSpPr>
          <p:cNvPr id="18" name="TextBox 18"/>
          <p:cNvSpPr txBox="1"/>
          <p:nvPr/>
        </p:nvSpPr>
        <p:spPr>
          <a:xfrm>
            <a:off x="12340579" y="3929439"/>
            <a:ext cx="5546764" cy="689013"/>
          </a:xfrm>
          <a:prstGeom prst="rect">
            <a:avLst/>
          </a:prstGeom>
        </p:spPr>
        <p:txBody>
          <a:bodyPr lIns="0" tIns="0" rIns="0" bIns="0" rtlCol="0" anchor="t">
            <a:spAutoFit/>
          </a:bodyPr>
          <a:lstStyle/>
          <a:p>
            <a:pPr algn="ctr">
              <a:lnSpc>
                <a:spcPts val="5599"/>
              </a:lnSpc>
            </a:pPr>
            <a:r>
              <a:rPr lang="en-US" sz="3999" b="1">
                <a:gradFill>
                  <a:gsLst>
                    <a:gs pos="0">
                      <a:srgbClr val="FFB715">
                        <a:alpha val="100000"/>
                      </a:srgbClr>
                    </a:gs>
                    <a:gs pos="100000">
                      <a:srgbClr val="FF914D">
                        <a:alpha val="100000"/>
                      </a:srgbClr>
                    </a:gs>
                  </a:gsLst>
                  <a:lin ang="5400000"/>
                </a:gradFill>
                <a:latin typeface="Bebas Neue Bold"/>
                <a:ea typeface="Bebas Neue Bold"/>
                <a:cs typeface="Bebas Neue Bold"/>
                <a:sym typeface="Bebas Neue Bold"/>
              </a:rPr>
              <a:t>2027 SAUSIS</a:t>
            </a:r>
          </a:p>
        </p:txBody>
      </p:sp>
      <p:sp>
        <p:nvSpPr>
          <p:cNvPr id="19" name="TextBox 19"/>
          <p:cNvSpPr txBox="1"/>
          <p:nvPr/>
        </p:nvSpPr>
        <p:spPr>
          <a:xfrm>
            <a:off x="7261316" y="4886392"/>
            <a:ext cx="3765367" cy="1053862"/>
          </a:xfrm>
          <a:prstGeom prst="rect">
            <a:avLst/>
          </a:prstGeom>
        </p:spPr>
        <p:txBody>
          <a:bodyPr lIns="0" tIns="0" rIns="0" bIns="0" rtlCol="0" anchor="t">
            <a:spAutoFit/>
          </a:bodyPr>
          <a:lstStyle/>
          <a:p>
            <a:pPr algn="ctr">
              <a:lnSpc>
                <a:spcPts val="2800"/>
              </a:lnSpc>
            </a:pPr>
            <a:r>
              <a:rPr lang="en-US" sz="2000" b="1" spc="-74">
                <a:solidFill>
                  <a:srgbClr val="559911"/>
                </a:solidFill>
                <a:latin typeface="Arimo Bold"/>
                <a:ea typeface="Arimo Bold"/>
                <a:cs typeface="Arimo Bold"/>
                <a:sym typeface="Arimo Bold"/>
              </a:rPr>
              <a:t>Pateik užsakymą ne mažesnį nei už 150 PV, GAUK </a:t>
            </a:r>
          </a:p>
          <a:p>
            <a:pPr algn="ctr">
              <a:lnSpc>
                <a:spcPts val="2800"/>
              </a:lnSpc>
            </a:pPr>
            <a:r>
              <a:rPr lang="en-US" sz="2000" b="1" spc="-74">
                <a:solidFill>
                  <a:srgbClr val="FF5789"/>
                </a:solidFill>
                <a:latin typeface="Arimo Bold"/>
                <a:ea typeface="Arimo Bold"/>
                <a:cs typeface="Arimo Bold"/>
                <a:sym typeface="Arimo Bold"/>
              </a:rPr>
              <a:t>1x Flexi Boost už 0,3 Eur</a:t>
            </a:r>
          </a:p>
        </p:txBody>
      </p:sp>
      <p:sp>
        <p:nvSpPr>
          <p:cNvPr id="20" name="TextBox 20"/>
          <p:cNvSpPr txBox="1"/>
          <p:nvPr/>
        </p:nvSpPr>
        <p:spPr>
          <a:xfrm>
            <a:off x="1228687" y="317701"/>
            <a:ext cx="13178234" cy="283183"/>
          </a:xfrm>
          <a:prstGeom prst="rect">
            <a:avLst/>
          </a:prstGeom>
        </p:spPr>
        <p:txBody>
          <a:bodyPr lIns="0" tIns="0" rIns="0" bIns="0" rtlCol="0" anchor="t">
            <a:spAutoFit/>
          </a:bodyPr>
          <a:lstStyle/>
          <a:p>
            <a:pPr algn="l">
              <a:lnSpc>
                <a:spcPts val="2240"/>
              </a:lnSpc>
            </a:pPr>
            <a:r>
              <a:rPr lang="en-US" sz="1600" b="1" spc="472">
                <a:solidFill>
                  <a:srgbClr val="545454"/>
                </a:solidFill>
                <a:latin typeface="Arimo Bold"/>
                <a:ea typeface="Arimo Bold"/>
                <a:cs typeface="Arimo Bold"/>
                <a:sym typeface="Arimo Bold"/>
              </a:rPr>
              <a:t>ONLY OPEN TO THE DS WHO HAVE ALREADY INSTALLED THE V-MOMENT APPLICATION </a:t>
            </a:r>
          </a:p>
        </p:txBody>
      </p:sp>
      <p:sp>
        <p:nvSpPr>
          <p:cNvPr id="21" name="Freeform 21"/>
          <p:cNvSpPr/>
          <p:nvPr/>
        </p:nvSpPr>
        <p:spPr>
          <a:xfrm>
            <a:off x="12773644" y="6301798"/>
            <a:ext cx="5108012" cy="2921927"/>
          </a:xfrm>
          <a:custGeom>
            <a:avLst/>
            <a:gdLst/>
            <a:ahLst/>
            <a:cxnLst/>
            <a:rect l="l" t="t" r="r" b="b"/>
            <a:pathLst>
              <a:path w="5108012" h="2921927">
                <a:moveTo>
                  <a:pt x="0" y="0"/>
                </a:moveTo>
                <a:lnTo>
                  <a:pt x="5108012" y="0"/>
                </a:lnTo>
                <a:lnTo>
                  <a:pt x="5108012" y="2921928"/>
                </a:lnTo>
                <a:lnTo>
                  <a:pt x="0" y="2921928"/>
                </a:lnTo>
                <a:lnTo>
                  <a:pt x="0" y="0"/>
                </a:lnTo>
                <a:close/>
              </a:path>
            </a:pathLst>
          </a:custGeom>
          <a:blipFill>
            <a:blip r:embed="rId6"/>
            <a:stretch>
              <a:fillRect t="-39641" b="-35174"/>
            </a:stretch>
          </a:blipFill>
        </p:spPr>
      </p:sp>
      <p:sp>
        <p:nvSpPr>
          <p:cNvPr id="22" name="TextBox 22"/>
          <p:cNvSpPr txBox="1"/>
          <p:nvPr/>
        </p:nvSpPr>
        <p:spPr>
          <a:xfrm>
            <a:off x="3690766" y="1531738"/>
            <a:ext cx="11472136" cy="1723212"/>
          </a:xfrm>
          <a:prstGeom prst="rect">
            <a:avLst/>
          </a:prstGeom>
        </p:spPr>
        <p:txBody>
          <a:bodyPr lIns="0" tIns="0" rIns="0" bIns="0" rtlCol="0" anchor="t">
            <a:spAutoFit/>
          </a:bodyPr>
          <a:lstStyle/>
          <a:p>
            <a:pPr algn="ctr">
              <a:lnSpc>
                <a:spcPts val="6794"/>
              </a:lnSpc>
            </a:pPr>
            <a:r>
              <a:rPr lang="en-US" sz="5523" spc="-259">
                <a:solidFill>
                  <a:srgbClr val="FFFFFF"/>
                </a:solidFill>
                <a:latin typeface="Arimo"/>
                <a:ea typeface="Arimo"/>
                <a:cs typeface="Arimo"/>
                <a:sym typeface="Arimo"/>
              </a:rPr>
              <a:t>3 MĖNESIŲ AKTYVUMO PROGRAMA </a:t>
            </a:r>
          </a:p>
          <a:p>
            <a:pPr algn="ctr">
              <a:lnSpc>
                <a:spcPts val="6794"/>
              </a:lnSpc>
            </a:pPr>
            <a:r>
              <a:rPr lang="en-US" sz="5523" spc="-259">
                <a:solidFill>
                  <a:srgbClr val="FFFFFF"/>
                </a:solidFill>
                <a:latin typeface="Arimo"/>
                <a:ea typeface="Arimo"/>
                <a:cs typeface="Arimo"/>
                <a:sym typeface="Arimo"/>
              </a:rPr>
              <a:t>NAUJIEMS NARIAMS</a:t>
            </a:r>
          </a:p>
        </p:txBody>
      </p:sp>
      <p:sp>
        <p:nvSpPr>
          <p:cNvPr id="23" name="TextBox 23"/>
          <p:cNvSpPr txBox="1"/>
          <p:nvPr/>
        </p:nvSpPr>
        <p:spPr>
          <a:xfrm>
            <a:off x="6346142" y="3929401"/>
            <a:ext cx="5630975" cy="689013"/>
          </a:xfrm>
          <a:prstGeom prst="rect">
            <a:avLst/>
          </a:prstGeom>
        </p:spPr>
        <p:txBody>
          <a:bodyPr lIns="0" tIns="0" rIns="0" bIns="0" rtlCol="0" anchor="t">
            <a:spAutoFit/>
          </a:bodyPr>
          <a:lstStyle/>
          <a:p>
            <a:pPr algn="ctr">
              <a:lnSpc>
                <a:spcPts val="5599"/>
              </a:lnSpc>
            </a:pPr>
            <a:r>
              <a:rPr lang="en-US" sz="3999" b="1">
                <a:gradFill>
                  <a:gsLst>
                    <a:gs pos="0">
                      <a:srgbClr val="FFB715">
                        <a:alpha val="100000"/>
                      </a:srgbClr>
                    </a:gs>
                    <a:gs pos="100000">
                      <a:srgbClr val="FF914D">
                        <a:alpha val="100000"/>
                      </a:srgbClr>
                    </a:gs>
                  </a:gsLst>
                  <a:lin ang="5400000"/>
                </a:gradFill>
                <a:latin typeface="Bebas Neue Bold"/>
                <a:ea typeface="Bebas Neue Bold"/>
                <a:cs typeface="Bebas Neue Bold"/>
                <a:sym typeface="Bebas Neue Bold"/>
              </a:rPr>
              <a:t>2026 GRUODIS</a:t>
            </a:r>
          </a:p>
        </p:txBody>
      </p:sp>
      <p:sp>
        <p:nvSpPr>
          <p:cNvPr id="24" name="TextBox 24"/>
          <p:cNvSpPr txBox="1"/>
          <p:nvPr/>
        </p:nvSpPr>
        <p:spPr>
          <a:xfrm>
            <a:off x="428552" y="3849059"/>
            <a:ext cx="5699545" cy="689013"/>
          </a:xfrm>
          <a:prstGeom prst="rect">
            <a:avLst/>
          </a:prstGeom>
        </p:spPr>
        <p:txBody>
          <a:bodyPr lIns="0" tIns="0" rIns="0" bIns="0" rtlCol="0" anchor="t">
            <a:spAutoFit/>
          </a:bodyPr>
          <a:lstStyle/>
          <a:p>
            <a:pPr algn="ctr">
              <a:lnSpc>
                <a:spcPts val="5599"/>
              </a:lnSpc>
            </a:pPr>
            <a:r>
              <a:rPr lang="en-US" sz="3999" b="1">
                <a:gradFill>
                  <a:gsLst>
                    <a:gs pos="0">
                      <a:srgbClr val="FFB715">
                        <a:alpha val="100000"/>
                      </a:srgbClr>
                    </a:gs>
                    <a:gs pos="100000">
                      <a:srgbClr val="FF914D">
                        <a:alpha val="100000"/>
                      </a:srgbClr>
                    </a:gs>
                  </a:gsLst>
                  <a:lin ang="5400000"/>
                </a:gradFill>
                <a:latin typeface="Bebas Neue Bold"/>
                <a:ea typeface="Bebas Neue Bold"/>
                <a:cs typeface="Bebas Neue Bold"/>
                <a:sym typeface="Bebas Neue Bold"/>
              </a:rPr>
              <a:t>2026 LAPKRITIS</a:t>
            </a:r>
          </a:p>
        </p:txBody>
      </p:sp>
      <p:sp>
        <p:nvSpPr>
          <p:cNvPr id="25" name="TextBox 25"/>
          <p:cNvSpPr txBox="1"/>
          <p:nvPr/>
        </p:nvSpPr>
        <p:spPr>
          <a:xfrm>
            <a:off x="1395641" y="4886392"/>
            <a:ext cx="4254730" cy="701511"/>
          </a:xfrm>
          <a:prstGeom prst="rect">
            <a:avLst/>
          </a:prstGeom>
        </p:spPr>
        <p:txBody>
          <a:bodyPr lIns="0" tIns="0" rIns="0" bIns="0" rtlCol="0" anchor="t">
            <a:spAutoFit/>
          </a:bodyPr>
          <a:lstStyle/>
          <a:p>
            <a:pPr algn="ctr">
              <a:lnSpc>
                <a:spcPts val="2800"/>
              </a:lnSpc>
            </a:pPr>
            <a:r>
              <a:rPr lang="en-US" sz="2000" b="1" spc="-74">
                <a:solidFill>
                  <a:srgbClr val="559911"/>
                </a:solidFill>
                <a:latin typeface="Arimo Bold"/>
                <a:ea typeface="Arimo Bold"/>
                <a:cs typeface="Arimo Bold"/>
                <a:sym typeface="Arimo Bold"/>
              </a:rPr>
              <a:t>Prisijunk prie TIENS su užsakymu,</a:t>
            </a:r>
          </a:p>
          <a:p>
            <a:pPr algn="ctr">
              <a:lnSpc>
                <a:spcPts val="2800"/>
              </a:lnSpc>
            </a:pPr>
            <a:r>
              <a:rPr lang="en-US" sz="2000" b="1" spc="-74">
                <a:solidFill>
                  <a:srgbClr val="559911"/>
                </a:solidFill>
                <a:latin typeface="Arimo Bold"/>
                <a:ea typeface="Arimo Bold"/>
                <a:cs typeface="Arimo Bold"/>
                <a:sym typeface="Arimo Bold"/>
              </a:rPr>
              <a:t> ne mažesniu nei 300 BV </a:t>
            </a:r>
          </a:p>
        </p:txBody>
      </p:sp>
      <p:sp>
        <p:nvSpPr>
          <p:cNvPr id="26" name="TextBox 26"/>
          <p:cNvSpPr txBox="1"/>
          <p:nvPr/>
        </p:nvSpPr>
        <p:spPr>
          <a:xfrm>
            <a:off x="12490863" y="4751802"/>
            <a:ext cx="4975716" cy="1406212"/>
          </a:xfrm>
          <a:prstGeom prst="rect">
            <a:avLst/>
          </a:prstGeom>
        </p:spPr>
        <p:txBody>
          <a:bodyPr lIns="0" tIns="0" rIns="0" bIns="0" rtlCol="0" anchor="t">
            <a:spAutoFit/>
          </a:bodyPr>
          <a:lstStyle/>
          <a:p>
            <a:pPr algn="ctr">
              <a:lnSpc>
                <a:spcPts val="2800"/>
              </a:lnSpc>
            </a:pPr>
            <a:r>
              <a:rPr lang="en-US" sz="2000" b="1" spc="-74">
                <a:solidFill>
                  <a:srgbClr val="559911"/>
                </a:solidFill>
                <a:latin typeface="Arimo Bold"/>
                <a:ea typeface="Arimo Bold"/>
                <a:cs typeface="Arimo Bold"/>
                <a:sym typeface="Arimo Bold"/>
              </a:rPr>
              <a:t>Pateik užsakymą ne mažesnį nei už 150 PV, </a:t>
            </a:r>
            <a:r>
              <a:rPr lang="en-US" sz="2000" b="1" spc="-74">
                <a:solidFill>
                  <a:srgbClr val="347C00"/>
                </a:solidFill>
                <a:latin typeface="Arimo Bold"/>
                <a:ea typeface="Arimo Bold"/>
                <a:cs typeface="Arimo Bold"/>
                <a:sym typeface="Arimo Bold"/>
              </a:rPr>
              <a:t>GAUK </a:t>
            </a:r>
          </a:p>
          <a:p>
            <a:pPr algn="ctr">
              <a:lnSpc>
                <a:spcPts val="2800"/>
              </a:lnSpc>
            </a:pPr>
            <a:r>
              <a:rPr lang="en-US" sz="2000" b="1" spc="-74">
                <a:solidFill>
                  <a:srgbClr val="000000"/>
                </a:solidFill>
                <a:latin typeface="Arimo Bold"/>
                <a:ea typeface="Arimo Bold"/>
                <a:cs typeface="Arimo Bold"/>
                <a:sym typeface="Arimo Bold"/>
              </a:rPr>
              <a:t>daugiafunkcį masažuoklį </a:t>
            </a:r>
            <a:r>
              <a:rPr lang="en-US" sz="2000" b="1" spc="-74">
                <a:solidFill>
                  <a:srgbClr val="FF5789"/>
                </a:solidFill>
                <a:latin typeface="Arimo Bold"/>
                <a:ea typeface="Arimo Bold"/>
                <a:cs typeface="Arimo Bold"/>
                <a:sym typeface="Arimo Bold"/>
              </a:rPr>
              <a:t>už 0,3 Eur</a:t>
            </a:r>
          </a:p>
          <a:p>
            <a:pPr algn="ctr">
              <a:lnSpc>
                <a:spcPts val="2800"/>
              </a:lnSpc>
            </a:pPr>
            <a:r>
              <a:rPr lang="en-US" sz="2000" b="1" spc="-74">
                <a:solidFill>
                  <a:srgbClr val="FF5789"/>
                </a:solidFill>
                <a:latin typeface="Arimo Bold"/>
                <a:ea typeface="Arimo Bold"/>
                <a:cs typeface="Arimo Bold"/>
                <a:sym typeface="Arimo Bold"/>
              </a:rPr>
              <a:t>(jei įvykdytos ankstesnių mėnesių sąlygos)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28552" y="1358033"/>
            <a:ext cx="17453104" cy="9153488"/>
          </a:xfrm>
          <a:custGeom>
            <a:avLst/>
            <a:gdLst/>
            <a:ahLst/>
            <a:cxnLst/>
            <a:rect l="l" t="t" r="r" b="b"/>
            <a:pathLst>
              <a:path w="17453104" h="9153488">
                <a:moveTo>
                  <a:pt x="0" y="0"/>
                </a:moveTo>
                <a:lnTo>
                  <a:pt x="17453104" y="0"/>
                </a:lnTo>
                <a:lnTo>
                  <a:pt x="17453104" y="9153488"/>
                </a:lnTo>
                <a:lnTo>
                  <a:pt x="0" y="9153488"/>
                </a:lnTo>
                <a:lnTo>
                  <a:pt x="0" y="0"/>
                </a:lnTo>
                <a:close/>
              </a:path>
            </a:pathLst>
          </a:custGeom>
          <a:blipFill>
            <a:blip r:embed="rId2"/>
            <a:stretch>
              <a:fillRect l="-2455" t="-14935" r="-2328"/>
            </a:stretch>
          </a:blipFill>
        </p:spPr>
      </p:sp>
      <p:grpSp>
        <p:nvGrpSpPr>
          <p:cNvPr id="3" name="Group 3"/>
          <p:cNvGrpSpPr/>
          <p:nvPr/>
        </p:nvGrpSpPr>
        <p:grpSpPr>
          <a:xfrm>
            <a:off x="428552" y="1028700"/>
            <a:ext cx="17472578" cy="1596175"/>
            <a:chOff x="0" y="0"/>
            <a:chExt cx="4601831" cy="420392"/>
          </a:xfrm>
        </p:grpSpPr>
        <p:sp>
          <p:nvSpPr>
            <p:cNvPr id="4" name="Freeform 4"/>
            <p:cNvSpPr/>
            <p:nvPr/>
          </p:nvSpPr>
          <p:spPr>
            <a:xfrm>
              <a:off x="0" y="0"/>
              <a:ext cx="4601831" cy="420392"/>
            </a:xfrm>
            <a:custGeom>
              <a:avLst/>
              <a:gdLst/>
              <a:ahLst/>
              <a:cxnLst/>
              <a:rect l="l" t="t" r="r" b="b"/>
              <a:pathLst>
                <a:path w="4601831" h="420392">
                  <a:moveTo>
                    <a:pt x="0" y="0"/>
                  </a:moveTo>
                  <a:lnTo>
                    <a:pt x="4601831" y="0"/>
                  </a:lnTo>
                  <a:lnTo>
                    <a:pt x="4601831" y="420392"/>
                  </a:lnTo>
                  <a:lnTo>
                    <a:pt x="0" y="420392"/>
                  </a:lnTo>
                  <a:close/>
                </a:path>
              </a:pathLst>
            </a:custGeom>
            <a:solidFill>
              <a:srgbClr val="B6294F"/>
            </a:solidFill>
          </p:spPr>
        </p:sp>
        <p:sp>
          <p:nvSpPr>
            <p:cNvPr id="5" name="TextBox 5"/>
            <p:cNvSpPr txBox="1"/>
            <p:nvPr/>
          </p:nvSpPr>
          <p:spPr>
            <a:xfrm>
              <a:off x="0" y="-57150"/>
              <a:ext cx="4601831" cy="477542"/>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428552" y="191572"/>
            <a:ext cx="600148" cy="583090"/>
          </a:xfrm>
          <a:custGeom>
            <a:avLst/>
            <a:gdLst/>
            <a:ahLst/>
            <a:cxnLst/>
            <a:rect l="l" t="t" r="r" b="b"/>
            <a:pathLst>
              <a:path w="600148" h="583090">
                <a:moveTo>
                  <a:pt x="0" y="0"/>
                </a:moveTo>
                <a:lnTo>
                  <a:pt x="600148" y="0"/>
                </a:lnTo>
                <a:lnTo>
                  <a:pt x="600148" y="583090"/>
                </a:lnTo>
                <a:lnTo>
                  <a:pt x="0" y="583090"/>
                </a:lnTo>
                <a:lnTo>
                  <a:pt x="0" y="0"/>
                </a:lnTo>
                <a:close/>
              </a:path>
            </a:pathLst>
          </a:custGeom>
          <a:blipFill>
            <a:blip r:embed="rId3"/>
            <a:stretch>
              <a:fillRect/>
            </a:stretch>
          </a:blipFill>
        </p:spPr>
      </p:sp>
      <p:sp>
        <p:nvSpPr>
          <p:cNvPr id="7" name="Freeform 7"/>
          <p:cNvSpPr/>
          <p:nvPr/>
        </p:nvSpPr>
        <p:spPr>
          <a:xfrm>
            <a:off x="16433548" y="9525"/>
            <a:ext cx="1448107" cy="965405"/>
          </a:xfrm>
          <a:custGeom>
            <a:avLst/>
            <a:gdLst/>
            <a:ahLst/>
            <a:cxnLst/>
            <a:rect l="l" t="t" r="r" b="b"/>
            <a:pathLst>
              <a:path w="1448107" h="965405">
                <a:moveTo>
                  <a:pt x="0" y="0"/>
                </a:moveTo>
                <a:lnTo>
                  <a:pt x="1448108" y="0"/>
                </a:lnTo>
                <a:lnTo>
                  <a:pt x="1448108" y="965405"/>
                </a:lnTo>
                <a:lnTo>
                  <a:pt x="0" y="965405"/>
                </a:lnTo>
                <a:lnTo>
                  <a:pt x="0" y="0"/>
                </a:lnTo>
                <a:close/>
              </a:path>
            </a:pathLst>
          </a:custGeom>
          <a:blipFill>
            <a:blip r:embed="rId4"/>
            <a:stretch>
              <a:fillRect/>
            </a:stretch>
          </a:blipFill>
        </p:spPr>
      </p:sp>
      <p:sp>
        <p:nvSpPr>
          <p:cNvPr id="8" name="Freeform 8"/>
          <p:cNvSpPr/>
          <p:nvPr/>
        </p:nvSpPr>
        <p:spPr>
          <a:xfrm>
            <a:off x="14330385" y="2237471"/>
            <a:ext cx="3440641" cy="2120295"/>
          </a:xfrm>
          <a:custGeom>
            <a:avLst/>
            <a:gdLst/>
            <a:ahLst/>
            <a:cxnLst/>
            <a:rect l="l" t="t" r="r" b="b"/>
            <a:pathLst>
              <a:path w="3440641" h="2120295">
                <a:moveTo>
                  <a:pt x="0" y="0"/>
                </a:moveTo>
                <a:lnTo>
                  <a:pt x="3440642" y="0"/>
                </a:lnTo>
                <a:lnTo>
                  <a:pt x="3440642" y="2120296"/>
                </a:lnTo>
                <a:lnTo>
                  <a:pt x="0" y="2120296"/>
                </a:lnTo>
                <a:lnTo>
                  <a:pt x="0" y="0"/>
                </a:lnTo>
                <a:close/>
              </a:path>
            </a:pathLst>
          </a:custGeom>
          <a:blipFill>
            <a:blip r:embed="rId5"/>
            <a:stretch>
              <a:fillRect/>
            </a:stretch>
          </a:blipFill>
        </p:spPr>
      </p:sp>
      <p:grpSp>
        <p:nvGrpSpPr>
          <p:cNvPr id="9" name="Group 9"/>
          <p:cNvGrpSpPr/>
          <p:nvPr/>
        </p:nvGrpSpPr>
        <p:grpSpPr>
          <a:xfrm>
            <a:off x="822932" y="3231177"/>
            <a:ext cx="6475102" cy="1632007"/>
            <a:chOff x="0" y="0"/>
            <a:chExt cx="1705377" cy="429829"/>
          </a:xfrm>
        </p:grpSpPr>
        <p:sp>
          <p:nvSpPr>
            <p:cNvPr id="10" name="Freeform 10"/>
            <p:cNvSpPr/>
            <p:nvPr/>
          </p:nvSpPr>
          <p:spPr>
            <a:xfrm>
              <a:off x="0" y="0"/>
              <a:ext cx="1705377" cy="429829"/>
            </a:xfrm>
            <a:custGeom>
              <a:avLst/>
              <a:gdLst/>
              <a:ahLst/>
              <a:cxnLst/>
              <a:rect l="l" t="t" r="r" b="b"/>
              <a:pathLst>
                <a:path w="1705377" h="429829">
                  <a:moveTo>
                    <a:pt x="21522" y="0"/>
                  </a:moveTo>
                  <a:lnTo>
                    <a:pt x="1683855" y="0"/>
                  </a:lnTo>
                  <a:cubicBezTo>
                    <a:pt x="1689563" y="0"/>
                    <a:pt x="1695037" y="2267"/>
                    <a:pt x="1699073" y="6304"/>
                  </a:cubicBezTo>
                  <a:cubicBezTo>
                    <a:pt x="1703109" y="10340"/>
                    <a:pt x="1705377" y="15814"/>
                    <a:pt x="1705377" y="21522"/>
                  </a:cubicBezTo>
                  <a:lnTo>
                    <a:pt x="1705377" y="408307"/>
                  </a:lnTo>
                  <a:cubicBezTo>
                    <a:pt x="1705377" y="420193"/>
                    <a:pt x="1695741" y="429829"/>
                    <a:pt x="1683855" y="429829"/>
                  </a:cubicBezTo>
                  <a:lnTo>
                    <a:pt x="21522" y="429829"/>
                  </a:lnTo>
                  <a:cubicBezTo>
                    <a:pt x="15814" y="429829"/>
                    <a:pt x="10340" y="427562"/>
                    <a:pt x="6304" y="423526"/>
                  </a:cubicBezTo>
                  <a:cubicBezTo>
                    <a:pt x="2267" y="419489"/>
                    <a:pt x="0" y="414015"/>
                    <a:pt x="0" y="408307"/>
                  </a:cubicBezTo>
                  <a:lnTo>
                    <a:pt x="0" y="21522"/>
                  </a:lnTo>
                  <a:cubicBezTo>
                    <a:pt x="0" y="15814"/>
                    <a:pt x="2267" y="10340"/>
                    <a:pt x="6304" y="6304"/>
                  </a:cubicBezTo>
                  <a:cubicBezTo>
                    <a:pt x="10340" y="2267"/>
                    <a:pt x="15814" y="0"/>
                    <a:pt x="21522" y="0"/>
                  </a:cubicBezTo>
                  <a:close/>
                </a:path>
              </a:pathLst>
            </a:custGeom>
            <a:ln w="19050" cap="sq">
              <a:solidFill>
                <a:srgbClr val="FFFFFF"/>
              </a:solidFill>
              <a:prstDash val="solid"/>
              <a:miter/>
            </a:ln>
          </p:spPr>
        </p:sp>
        <p:sp>
          <p:nvSpPr>
            <p:cNvPr id="11" name="TextBox 11"/>
            <p:cNvSpPr txBox="1"/>
            <p:nvPr/>
          </p:nvSpPr>
          <p:spPr>
            <a:xfrm>
              <a:off x="0" y="-57150"/>
              <a:ext cx="1705377" cy="486979"/>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1138555" y="3479423"/>
            <a:ext cx="6337352" cy="1099492"/>
          </a:xfrm>
          <a:prstGeom prst="rect">
            <a:avLst/>
          </a:prstGeom>
        </p:spPr>
        <p:txBody>
          <a:bodyPr lIns="0" tIns="0" rIns="0" bIns="0" rtlCol="0" anchor="t">
            <a:spAutoFit/>
          </a:bodyPr>
          <a:lstStyle/>
          <a:p>
            <a:pPr algn="l">
              <a:lnSpc>
                <a:spcPts val="4212"/>
              </a:lnSpc>
            </a:pPr>
            <a:r>
              <a:rPr lang="en-US" sz="3600" b="1">
                <a:solidFill>
                  <a:srgbClr val="FFFFFF"/>
                </a:solidFill>
                <a:latin typeface="Arimo Bold"/>
                <a:ea typeface="Arimo Bold"/>
                <a:cs typeface="Arimo Bold"/>
                <a:sym typeface="Arimo Bold"/>
              </a:rPr>
              <a:t>2x kalcis su lecitinu</a:t>
            </a:r>
          </a:p>
          <a:p>
            <a:pPr algn="l">
              <a:lnSpc>
                <a:spcPts val="4212"/>
              </a:lnSpc>
            </a:pPr>
            <a:r>
              <a:rPr lang="en-US" sz="3600" b="1">
                <a:solidFill>
                  <a:srgbClr val="FFFFFF"/>
                </a:solidFill>
                <a:latin typeface="Arimo Bold"/>
                <a:ea typeface="Arimo Bold"/>
                <a:cs typeface="Arimo Bold"/>
                <a:sym typeface="Arimo Bold"/>
              </a:rPr>
              <a:t>1x Omega 11 su CETO3 </a:t>
            </a:r>
          </a:p>
        </p:txBody>
      </p:sp>
      <p:sp>
        <p:nvSpPr>
          <p:cNvPr id="13" name="TextBox 13"/>
          <p:cNvSpPr txBox="1"/>
          <p:nvPr/>
        </p:nvSpPr>
        <p:spPr>
          <a:xfrm>
            <a:off x="1228687" y="336751"/>
            <a:ext cx="13072021" cy="264158"/>
          </a:xfrm>
          <a:prstGeom prst="rect">
            <a:avLst/>
          </a:prstGeom>
        </p:spPr>
        <p:txBody>
          <a:bodyPr lIns="0" tIns="0" rIns="0" bIns="0" rtlCol="0" anchor="t">
            <a:spAutoFit/>
          </a:bodyPr>
          <a:lstStyle/>
          <a:p>
            <a:pPr algn="l">
              <a:lnSpc>
                <a:spcPts val="2240"/>
              </a:lnSpc>
            </a:pPr>
            <a:r>
              <a:rPr lang="en-US" sz="1600" b="1" spc="472">
                <a:solidFill>
                  <a:srgbClr val="545454"/>
                </a:solidFill>
                <a:latin typeface="Canva Sans 2 Bold"/>
                <a:ea typeface="Canva Sans 2 Bold"/>
                <a:cs typeface="Canva Sans 2 Bold"/>
                <a:sym typeface="Canva Sans 2 Bold"/>
              </a:rPr>
              <a:t>ONLY OPEN TO THE DS WHO HAVE ALREADY INSTALLED THE V-MOMENT APPLICATION </a:t>
            </a:r>
          </a:p>
        </p:txBody>
      </p:sp>
      <p:sp>
        <p:nvSpPr>
          <p:cNvPr id="14" name="TextBox 14"/>
          <p:cNvSpPr txBox="1"/>
          <p:nvPr/>
        </p:nvSpPr>
        <p:spPr>
          <a:xfrm>
            <a:off x="445232" y="1567583"/>
            <a:ext cx="17436424" cy="933467"/>
          </a:xfrm>
          <a:prstGeom prst="rect">
            <a:avLst/>
          </a:prstGeom>
        </p:spPr>
        <p:txBody>
          <a:bodyPr lIns="0" tIns="0" rIns="0" bIns="0" rtlCol="0" anchor="t">
            <a:spAutoFit/>
          </a:bodyPr>
          <a:lstStyle/>
          <a:p>
            <a:pPr algn="ctr">
              <a:lnSpc>
                <a:spcPts val="6750"/>
              </a:lnSpc>
            </a:pPr>
            <a:r>
              <a:rPr lang="en-US" sz="7500" spc="225">
                <a:solidFill>
                  <a:srgbClr val="FFFFFF"/>
                </a:solidFill>
                <a:latin typeface="Bebas Neue"/>
                <a:ea typeface="Bebas Neue"/>
                <a:cs typeface="Bebas Neue"/>
                <a:sym typeface="Bebas Neue"/>
              </a:rPr>
              <a:t>RINKINYS “SUMANUS PASIRINKIMAS”</a:t>
            </a:r>
          </a:p>
        </p:txBody>
      </p:sp>
      <p:sp>
        <p:nvSpPr>
          <p:cNvPr id="15" name="TextBox 15"/>
          <p:cNvSpPr txBox="1"/>
          <p:nvPr/>
        </p:nvSpPr>
        <p:spPr>
          <a:xfrm rot="788004">
            <a:off x="14903597" y="2773562"/>
            <a:ext cx="2248769" cy="999808"/>
          </a:xfrm>
          <a:prstGeom prst="rect">
            <a:avLst/>
          </a:prstGeom>
        </p:spPr>
        <p:txBody>
          <a:bodyPr lIns="0" tIns="0" rIns="0" bIns="0" rtlCol="0" anchor="t">
            <a:spAutoFit/>
          </a:bodyPr>
          <a:lstStyle/>
          <a:p>
            <a:pPr algn="ctr">
              <a:lnSpc>
                <a:spcPts val="7227"/>
              </a:lnSpc>
            </a:pPr>
            <a:r>
              <a:rPr lang="en-US" sz="7942" b="1">
                <a:solidFill>
                  <a:srgbClr val="FFFFFF"/>
                </a:solidFill>
                <a:latin typeface="Bebas Neue Bold"/>
                <a:ea typeface="Bebas Neue Bold"/>
                <a:cs typeface="Bebas Neue Bold"/>
                <a:sym typeface="Bebas Neue Bold"/>
              </a:rPr>
              <a:t>-20 %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28552" y="2237471"/>
            <a:ext cx="17453104" cy="8618064"/>
          </a:xfrm>
          <a:custGeom>
            <a:avLst/>
            <a:gdLst/>
            <a:ahLst/>
            <a:cxnLst/>
            <a:rect l="l" t="t" r="r" b="b"/>
            <a:pathLst>
              <a:path w="17453104" h="8618064">
                <a:moveTo>
                  <a:pt x="0" y="0"/>
                </a:moveTo>
                <a:lnTo>
                  <a:pt x="17453104" y="0"/>
                </a:lnTo>
                <a:lnTo>
                  <a:pt x="17453104" y="8618064"/>
                </a:lnTo>
                <a:lnTo>
                  <a:pt x="0" y="8618064"/>
                </a:lnTo>
                <a:lnTo>
                  <a:pt x="0" y="0"/>
                </a:lnTo>
                <a:close/>
              </a:path>
            </a:pathLst>
          </a:custGeom>
          <a:blipFill>
            <a:blip r:embed="rId2"/>
            <a:stretch>
              <a:fillRect t="-25962" r="-4783"/>
            </a:stretch>
          </a:blipFill>
        </p:spPr>
      </p:sp>
      <p:grpSp>
        <p:nvGrpSpPr>
          <p:cNvPr id="3" name="Group 3"/>
          <p:cNvGrpSpPr/>
          <p:nvPr/>
        </p:nvGrpSpPr>
        <p:grpSpPr>
          <a:xfrm>
            <a:off x="428552" y="1028700"/>
            <a:ext cx="17472578" cy="1596175"/>
            <a:chOff x="0" y="0"/>
            <a:chExt cx="4601831" cy="420392"/>
          </a:xfrm>
        </p:grpSpPr>
        <p:sp>
          <p:nvSpPr>
            <p:cNvPr id="4" name="Freeform 4"/>
            <p:cNvSpPr/>
            <p:nvPr/>
          </p:nvSpPr>
          <p:spPr>
            <a:xfrm>
              <a:off x="0" y="0"/>
              <a:ext cx="4601831" cy="420392"/>
            </a:xfrm>
            <a:custGeom>
              <a:avLst/>
              <a:gdLst/>
              <a:ahLst/>
              <a:cxnLst/>
              <a:rect l="l" t="t" r="r" b="b"/>
              <a:pathLst>
                <a:path w="4601831" h="420392">
                  <a:moveTo>
                    <a:pt x="0" y="0"/>
                  </a:moveTo>
                  <a:lnTo>
                    <a:pt x="4601831" y="0"/>
                  </a:lnTo>
                  <a:lnTo>
                    <a:pt x="4601831" y="420392"/>
                  </a:lnTo>
                  <a:lnTo>
                    <a:pt x="0" y="420392"/>
                  </a:lnTo>
                  <a:close/>
                </a:path>
              </a:pathLst>
            </a:custGeom>
            <a:solidFill>
              <a:srgbClr val="B6294F"/>
            </a:solidFill>
          </p:spPr>
        </p:sp>
        <p:sp>
          <p:nvSpPr>
            <p:cNvPr id="5" name="TextBox 5"/>
            <p:cNvSpPr txBox="1"/>
            <p:nvPr/>
          </p:nvSpPr>
          <p:spPr>
            <a:xfrm>
              <a:off x="0" y="-57150"/>
              <a:ext cx="4601831" cy="477542"/>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428552" y="191572"/>
            <a:ext cx="600148" cy="583090"/>
          </a:xfrm>
          <a:custGeom>
            <a:avLst/>
            <a:gdLst/>
            <a:ahLst/>
            <a:cxnLst/>
            <a:rect l="l" t="t" r="r" b="b"/>
            <a:pathLst>
              <a:path w="600148" h="583090">
                <a:moveTo>
                  <a:pt x="0" y="0"/>
                </a:moveTo>
                <a:lnTo>
                  <a:pt x="600148" y="0"/>
                </a:lnTo>
                <a:lnTo>
                  <a:pt x="600148" y="583090"/>
                </a:lnTo>
                <a:lnTo>
                  <a:pt x="0" y="583090"/>
                </a:lnTo>
                <a:lnTo>
                  <a:pt x="0" y="0"/>
                </a:lnTo>
                <a:close/>
              </a:path>
            </a:pathLst>
          </a:custGeom>
          <a:blipFill>
            <a:blip r:embed="rId3"/>
            <a:stretch>
              <a:fillRect/>
            </a:stretch>
          </a:blipFill>
        </p:spPr>
      </p:sp>
      <p:sp>
        <p:nvSpPr>
          <p:cNvPr id="7" name="Freeform 7"/>
          <p:cNvSpPr/>
          <p:nvPr/>
        </p:nvSpPr>
        <p:spPr>
          <a:xfrm>
            <a:off x="16433548" y="9525"/>
            <a:ext cx="1448107" cy="965405"/>
          </a:xfrm>
          <a:custGeom>
            <a:avLst/>
            <a:gdLst/>
            <a:ahLst/>
            <a:cxnLst/>
            <a:rect l="l" t="t" r="r" b="b"/>
            <a:pathLst>
              <a:path w="1448107" h="965405">
                <a:moveTo>
                  <a:pt x="0" y="0"/>
                </a:moveTo>
                <a:lnTo>
                  <a:pt x="1448108" y="0"/>
                </a:lnTo>
                <a:lnTo>
                  <a:pt x="1448108" y="965405"/>
                </a:lnTo>
                <a:lnTo>
                  <a:pt x="0" y="965405"/>
                </a:lnTo>
                <a:lnTo>
                  <a:pt x="0" y="0"/>
                </a:lnTo>
                <a:close/>
              </a:path>
            </a:pathLst>
          </a:custGeom>
          <a:blipFill>
            <a:blip r:embed="rId4"/>
            <a:stretch>
              <a:fillRect/>
            </a:stretch>
          </a:blipFill>
        </p:spPr>
      </p:sp>
      <p:grpSp>
        <p:nvGrpSpPr>
          <p:cNvPr id="8" name="Group 8"/>
          <p:cNvGrpSpPr/>
          <p:nvPr/>
        </p:nvGrpSpPr>
        <p:grpSpPr>
          <a:xfrm>
            <a:off x="822932" y="4751506"/>
            <a:ext cx="4185991" cy="1507310"/>
            <a:chOff x="0" y="0"/>
            <a:chExt cx="1102483" cy="396987"/>
          </a:xfrm>
        </p:grpSpPr>
        <p:sp>
          <p:nvSpPr>
            <p:cNvPr id="9" name="Freeform 9"/>
            <p:cNvSpPr/>
            <p:nvPr/>
          </p:nvSpPr>
          <p:spPr>
            <a:xfrm>
              <a:off x="0" y="0"/>
              <a:ext cx="1102483" cy="396987"/>
            </a:xfrm>
            <a:custGeom>
              <a:avLst/>
              <a:gdLst/>
              <a:ahLst/>
              <a:cxnLst/>
              <a:rect l="l" t="t" r="r" b="b"/>
              <a:pathLst>
                <a:path w="1102483" h="396987">
                  <a:moveTo>
                    <a:pt x="35140" y="0"/>
                  </a:moveTo>
                  <a:lnTo>
                    <a:pt x="1067343" y="0"/>
                  </a:lnTo>
                  <a:cubicBezTo>
                    <a:pt x="1086750" y="0"/>
                    <a:pt x="1102483" y="15733"/>
                    <a:pt x="1102483" y="35140"/>
                  </a:cubicBezTo>
                  <a:lnTo>
                    <a:pt x="1102483" y="361847"/>
                  </a:lnTo>
                  <a:cubicBezTo>
                    <a:pt x="1102483" y="381254"/>
                    <a:pt x="1086750" y="396987"/>
                    <a:pt x="1067343" y="396987"/>
                  </a:cubicBezTo>
                  <a:lnTo>
                    <a:pt x="35140" y="396987"/>
                  </a:lnTo>
                  <a:cubicBezTo>
                    <a:pt x="15733" y="396987"/>
                    <a:pt x="0" y="381254"/>
                    <a:pt x="0" y="361847"/>
                  </a:cubicBezTo>
                  <a:lnTo>
                    <a:pt x="0" y="35140"/>
                  </a:lnTo>
                  <a:cubicBezTo>
                    <a:pt x="0" y="15733"/>
                    <a:pt x="15733" y="0"/>
                    <a:pt x="35140" y="0"/>
                  </a:cubicBezTo>
                  <a:close/>
                </a:path>
              </a:pathLst>
            </a:custGeom>
            <a:gradFill rotWithShape="1">
              <a:gsLst>
                <a:gs pos="0">
                  <a:srgbClr val="FFB715">
                    <a:alpha val="100000"/>
                  </a:srgbClr>
                </a:gs>
                <a:gs pos="100000">
                  <a:srgbClr val="FF914D">
                    <a:alpha val="100000"/>
                  </a:srgbClr>
                </a:gs>
              </a:gsLst>
              <a:lin ang="5400000"/>
            </a:gradFill>
          </p:spPr>
        </p:sp>
        <p:sp>
          <p:nvSpPr>
            <p:cNvPr id="10" name="TextBox 10"/>
            <p:cNvSpPr txBox="1"/>
            <p:nvPr/>
          </p:nvSpPr>
          <p:spPr>
            <a:xfrm>
              <a:off x="0" y="-57150"/>
              <a:ext cx="1102483" cy="454137"/>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1111251" y="4931933"/>
            <a:ext cx="5624016" cy="1067156"/>
          </a:xfrm>
          <a:prstGeom prst="rect">
            <a:avLst/>
          </a:prstGeom>
        </p:spPr>
        <p:txBody>
          <a:bodyPr lIns="0" tIns="0" rIns="0" bIns="0" rtlCol="0" anchor="t">
            <a:spAutoFit/>
          </a:bodyPr>
          <a:lstStyle/>
          <a:p>
            <a:pPr algn="l">
              <a:lnSpc>
                <a:spcPts val="4316"/>
              </a:lnSpc>
            </a:pPr>
            <a:r>
              <a:rPr lang="en-US" sz="2600" b="1">
                <a:solidFill>
                  <a:srgbClr val="FFFFFF"/>
                </a:solidFill>
                <a:latin typeface="Arimo Bold"/>
                <a:ea typeface="Arimo Bold"/>
                <a:cs typeface="Arimo Bold"/>
                <a:sym typeface="Arimo Bold"/>
              </a:rPr>
              <a:t>2x Digest </a:t>
            </a:r>
          </a:p>
          <a:p>
            <a:pPr algn="l">
              <a:lnSpc>
                <a:spcPts val="4316"/>
              </a:lnSpc>
            </a:pPr>
            <a:r>
              <a:rPr lang="en-US" sz="2600">
                <a:solidFill>
                  <a:srgbClr val="FFFFFF"/>
                </a:solidFill>
                <a:latin typeface="Arimo"/>
                <a:ea typeface="Arimo"/>
                <a:cs typeface="Arimo"/>
                <a:sym typeface="Arimo"/>
              </a:rPr>
              <a:t>(galiojimas: 31.12.2026)</a:t>
            </a:r>
          </a:p>
        </p:txBody>
      </p:sp>
      <p:sp>
        <p:nvSpPr>
          <p:cNvPr id="12" name="TextBox 12"/>
          <p:cNvSpPr txBox="1"/>
          <p:nvPr/>
        </p:nvSpPr>
        <p:spPr>
          <a:xfrm>
            <a:off x="1228687" y="336751"/>
            <a:ext cx="13072021" cy="264158"/>
          </a:xfrm>
          <a:prstGeom prst="rect">
            <a:avLst/>
          </a:prstGeom>
        </p:spPr>
        <p:txBody>
          <a:bodyPr lIns="0" tIns="0" rIns="0" bIns="0" rtlCol="0" anchor="t">
            <a:spAutoFit/>
          </a:bodyPr>
          <a:lstStyle/>
          <a:p>
            <a:pPr algn="l">
              <a:lnSpc>
                <a:spcPts val="2240"/>
              </a:lnSpc>
            </a:pPr>
            <a:r>
              <a:rPr lang="en-US" sz="1600" b="1" spc="472">
                <a:solidFill>
                  <a:srgbClr val="545454"/>
                </a:solidFill>
                <a:latin typeface="Canva Sans 2 Bold"/>
                <a:ea typeface="Canva Sans 2 Bold"/>
                <a:cs typeface="Canva Sans 2 Bold"/>
                <a:sym typeface="Canva Sans 2 Bold"/>
              </a:rPr>
              <a:t>ONLY OPEN TO THE DS WHO HAVE ALREADY INSTALLED THE V-MOMENT APPLICATION </a:t>
            </a:r>
          </a:p>
        </p:txBody>
      </p:sp>
      <p:sp>
        <p:nvSpPr>
          <p:cNvPr id="13" name="TextBox 13"/>
          <p:cNvSpPr txBox="1"/>
          <p:nvPr/>
        </p:nvSpPr>
        <p:spPr>
          <a:xfrm>
            <a:off x="4038600" y="1567583"/>
            <a:ext cx="8767781" cy="933467"/>
          </a:xfrm>
          <a:prstGeom prst="rect">
            <a:avLst/>
          </a:prstGeom>
        </p:spPr>
        <p:txBody>
          <a:bodyPr wrap="square" lIns="0" tIns="0" rIns="0" bIns="0" rtlCol="0" anchor="t">
            <a:spAutoFit/>
          </a:bodyPr>
          <a:lstStyle/>
          <a:p>
            <a:pPr algn="ctr">
              <a:lnSpc>
                <a:spcPts val="6750"/>
              </a:lnSpc>
            </a:pPr>
            <a:r>
              <a:rPr lang="en-US" sz="7500" spc="225" dirty="0">
                <a:solidFill>
                  <a:srgbClr val="FFFFFF"/>
                </a:solidFill>
                <a:latin typeface="Bebas Neue"/>
                <a:ea typeface="Bebas Neue"/>
                <a:cs typeface="Bebas Neue"/>
                <a:sym typeface="Bebas Neue"/>
              </a:rPr>
              <a:t>SPECIALUS PASIŪLYMAS</a:t>
            </a:r>
          </a:p>
        </p:txBody>
      </p:sp>
      <p:sp>
        <p:nvSpPr>
          <p:cNvPr id="14" name="Freeform 14"/>
          <p:cNvSpPr/>
          <p:nvPr/>
        </p:nvSpPr>
        <p:spPr>
          <a:xfrm>
            <a:off x="14330385" y="2237471"/>
            <a:ext cx="3440641" cy="2120295"/>
          </a:xfrm>
          <a:custGeom>
            <a:avLst/>
            <a:gdLst/>
            <a:ahLst/>
            <a:cxnLst/>
            <a:rect l="l" t="t" r="r" b="b"/>
            <a:pathLst>
              <a:path w="3440641" h="2120295">
                <a:moveTo>
                  <a:pt x="0" y="0"/>
                </a:moveTo>
                <a:lnTo>
                  <a:pt x="3440642" y="0"/>
                </a:lnTo>
                <a:lnTo>
                  <a:pt x="3440642" y="2120296"/>
                </a:lnTo>
                <a:lnTo>
                  <a:pt x="0" y="2120296"/>
                </a:lnTo>
                <a:lnTo>
                  <a:pt x="0" y="0"/>
                </a:lnTo>
                <a:close/>
              </a:path>
            </a:pathLst>
          </a:custGeom>
          <a:blipFill>
            <a:blip r:embed="rId5"/>
            <a:stretch>
              <a:fillRect/>
            </a:stretch>
          </a:blipFill>
        </p:spPr>
      </p:sp>
      <p:sp>
        <p:nvSpPr>
          <p:cNvPr id="15" name="TextBox 15"/>
          <p:cNvSpPr txBox="1"/>
          <p:nvPr/>
        </p:nvSpPr>
        <p:spPr>
          <a:xfrm rot="788004">
            <a:off x="14922647" y="2773562"/>
            <a:ext cx="2248769" cy="999808"/>
          </a:xfrm>
          <a:prstGeom prst="rect">
            <a:avLst/>
          </a:prstGeom>
        </p:spPr>
        <p:txBody>
          <a:bodyPr lIns="0" tIns="0" rIns="0" bIns="0" rtlCol="0" anchor="t">
            <a:spAutoFit/>
          </a:bodyPr>
          <a:lstStyle/>
          <a:p>
            <a:pPr algn="ctr">
              <a:lnSpc>
                <a:spcPts val="7227"/>
              </a:lnSpc>
            </a:pPr>
            <a:r>
              <a:rPr lang="en-US" sz="7942" b="1">
                <a:solidFill>
                  <a:srgbClr val="FFFFFF"/>
                </a:solidFill>
                <a:latin typeface="Bebas Neue Bold"/>
                <a:ea typeface="Bebas Neue Bold"/>
                <a:cs typeface="Bebas Neue Bold"/>
                <a:sym typeface="Bebas Neue Bold"/>
              </a:rPr>
              <a:t>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28552" y="1870962"/>
            <a:ext cx="17472578" cy="8929533"/>
          </a:xfrm>
          <a:custGeom>
            <a:avLst/>
            <a:gdLst/>
            <a:ahLst/>
            <a:cxnLst/>
            <a:rect l="l" t="t" r="r" b="b"/>
            <a:pathLst>
              <a:path w="17472578" h="8929533">
                <a:moveTo>
                  <a:pt x="0" y="0"/>
                </a:moveTo>
                <a:lnTo>
                  <a:pt x="17472578" y="0"/>
                </a:lnTo>
                <a:lnTo>
                  <a:pt x="17472578" y="8929533"/>
                </a:lnTo>
                <a:lnTo>
                  <a:pt x="0" y="8929533"/>
                </a:lnTo>
                <a:lnTo>
                  <a:pt x="0" y="0"/>
                </a:lnTo>
                <a:close/>
              </a:path>
            </a:pathLst>
          </a:custGeom>
          <a:blipFill>
            <a:blip r:embed="rId2"/>
            <a:stretch>
              <a:fillRect l="-2452" t="-25056" r="-2214"/>
            </a:stretch>
          </a:blipFill>
        </p:spPr>
      </p:sp>
      <p:grpSp>
        <p:nvGrpSpPr>
          <p:cNvPr id="3" name="Group 3"/>
          <p:cNvGrpSpPr/>
          <p:nvPr/>
        </p:nvGrpSpPr>
        <p:grpSpPr>
          <a:xfrm>
            <a:off x="428552" y="1028700"/>
            <a:ext cx="17472578" cy="1596175"/>
            <a:chOff x="0" y="0"/>
            <a:chExt cx="4601831" cy="420392"/>
          </a:xfrm>
        </p:grpSpPr>
        <p:sp>
          <p:nvSpPr>
            <p:cNvPr id="4" name="Freeform 4"/>
            <p:cNvSpPr/>
            <p:nvPr/>
          </p:nvSpPr>
          <p:spPr>
            <a:xfrm>
              <a:off x="0" y="0"/>
              <a:ext cx="4601831" cy="420392"/>
            </a:xfrm>
            <a:custGeom>
              <a:avLst/>
              <a:gdLst/>
              <a:ahLst/>
              <a:cxnLst/>
              <a:rect l="l" t="t" r="r" b="b"/>
              <a:pathLst>
                <a:path w="4601831" h="420392">
                  <a:moveTo>
                    <a:pt x="0" y="0"/>
                  </a:moveTo>
                  <a:lnTo>
                    <a:pt x="4601831" y="0"/>
                  </a:lnTo>
                  <a:lnTo>
                    <a:pt x="4601831" y="420392"/>
                  </a:lnTo>
                  <a:lnTo>
                    <a:pt x="0" y="420392"/>
                  </a:lnTo>
                  <a:close/>
                </a:path>
              </a:pathLst>
            </a:custGeom>
            <a:solidFill>
              <a:srgbClr val="B6294F"/>
            </a:solidFill>
          </p:spPr>
        </p:sp>
        <p:sp>
          <p:nvSpPr>
            <p:cNvPr id="5" name="TextBox 5"/>
            <p:cNvSpPr txBox="1"/>
            <p:nvPr/>
          </p:nvSpPr>
          <p:spPr>
            <a:xfrm>
              <a:off x="0" y="-57150"/>
              <a:ext cx="4601831" cy="477542"/>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428552" y="191572"/>
            <a:ext cx="600148" cy="583090"/>
          </a:xfrm>
          <a:custGeom>
            <a:avLst/>
            <a:gdLst/>
            <a:ahLst/>
            <a:cxnLst/>
            <a:rect l="l" t="t" r="r" b="b"/>
            <a:pathLst>
              <a:path w="600148" h="583090">
                <a:moveTo>
                  <a:pt x="0" y="0"/>
                </a:moveTo>
                <a:lnTo>
                  <a:pt x="600148" y="0"/>
                </a:lnTo>
                <a:lnTo>
                  <a:pt x="600148" y="583090"/>
                </a:lnTo>
                <a:lnTo>
                  <a:pt x="0" y="583090"/>
                </a:lnTo>
                <a:lnTo>
                  <a:pt x="0" y="0"/>
                </a:lnTo>
                <a:close/>
              </a:path>
            </a:pathLst>
          </a:custGeom>
          <a:blipFill>
            <a:blip r:embed="rId3"/>
            <a:stretch>
              <a:fillRect/>
            </a:stretch>
          </a:blipFill>
        </p:spPr>
      </p:sp>
      <p:sp>
        <p:nvSpPr>
          <p:cNvPr id="7" name="Freeform 7"/>
          <p:cNvSpPr/>
          <p:nvPr/>
        </p:nvSpPr>
        <p:spPr>
          <a:xfrm>
            <a:off x="16433548" y="9525"/>
            <a:ext cx="1448107" cy="965405"/>
          </a:xfrm>
          <a:custGeom>
            <a:avLst/>
            <a:gdLst/>
            <a:ahLst/>
            <a:cxnLst/>
            <a:rect l="l" t="t" r="r" b="b"/>
            <a:pathLst>
              <a:path w="1448107" h="965405">
                <a:moveTo>
                  <a:pt x="0" y="0"/>
                </a:moveTo>
                <a:lnTo>
                  <a:pt x="1448108" y="0"/>
                </a:lnTo>
                <a:lnTo>
                  <a:pt x="1448108" y="965405"/>
                </a:lnTo>
                <a:lnTo>
                  <a:pt x="0" y="965405"/>
                </a:lnTo>
                <a:lnTo>
                  <a:pt x="0" y="0"/>
                </a:lnTo>
                <a:close/>
              </a:path>
            </a:pathLst>
          </a:custGeom>
          <a:blipFill>
            <a:blip r:embed="rId4"/>
            <a:stretch>
              <a:fillRect/>
            </a:stretch>
          </a:blipFill>
        </p:spPr>
      </p:sp>
      <p:grpSp>
        <p:nvGrpSpPr>
          <p:cNvPr id="8" name="Group 8"/>
          <p:cNvGrpSpPr/>
          <p:nvPr/>
        </p:nvGrpSpPr>
        <p:grpSpPr>
          <a:xfrm>
            <a:off x="822932" y="4538557"/>
            <a:ext cx="5912334" cy="1720259"/>
            <a:chOff x="0" y="0"/>
            <a:chExt cx="1557158" cy="453072"/>
          </a:xfrm>
        </p:grpSpPr>
        <p:sp>
          <p:nvSpPr>
            <p:cNvPr id="9" name="Freeform 9"/>
            <p:cNvSpPr/>
            <p:nvPr/>
          </p:nvSpPr>
          <p:spPr>
            <a:xfrm>
              <a:off x="0" y="0"/>
              <a:ext cx="1557158" cy="453072"/>
            </a:xfrm>
            <a:custGeom>
              <a:avLst/>
              <a:gdLst/>
              <a:ahLst/>
              <a:cxnLst/>
              <a:rect l="l" t="t" r="r" b="b"/>
              <a:pathLst>
                <a:path w="1557158" h="453072">
                  <a:moveTo>
                    <a:pt x="24880" y="0"/>
                  </a:moveTo>
                  <a:lnTo>
                    <a:pt x="1532278" y="0"/>
                  </a:lnTo>
                  <a:cubicBezTo>
                    <a:pt x="1538877" y="0"/>
                    <a:pt x="1545205" y="2621"/>
                    <a:pt x="1549871" y="7287"/>
                  </a:cubicBezTo>
                  <a:cubicBezTo>
                    <a:pt x="1554537" y="11953"/>
                    <a:pt x="1557158" y="18281"/>
                    <a:pt x="1557158" y="24880"/>
                  </a:cubicBezTo>
                  <a:lnTo>
                    <a:pt x="1557158" y="428193"/>
                  </a:lnTo>
                  <a:cubicBezTo>
                    <a:pt x="1557158" y="434791"/>
                    <a:pt x="1554537" y="441119"/>
                    <a:pt x="1549871" y="445785"/>
                  </a:cubicBezTo>
                  <a:cubicBezTo>
                    <a:pt x="1545205" y="450451"/>
                    <a:pt x="1538877" y="453072"/>
                    <a:pt x="1532278" y="453072"/>
                  </a:cubicBezTo>
                  <a:lnTo>
                    <a:pt x="24880" y="453072"/>
                  </a:lnTo>
                  <a:cubicBezTo>
                    <a:pt x="11139" y="453072"/>
                    <a:pt x="0" y="441933"/>
                    <a:pt x="0" y="428193"/>
                  </a:cubicBezTo>
                  <a:lnTo>
                    <a:pt x="0" y="24880"/>
                  </a:lnTo>
                  <a:cubicBezTo>
                    <a:pt x="0" y="18281"/>
                    <a:pt x="2621" y="11953"/>
                    <a:pt x="7287" y="7287"/>
                  </a:cubicBezTo>
                  <a:cubicBezTo>
                    <a:pt x="11953" y="2621"/>
                    <a:pt x="18281" y="0"/>
                    <a:pt x="24880" y="0"/>
                  </a:cubicBezTo>
                  <a:close/>
                </a:path>
              </a:pathLst>
            </a:custGeom>
            <a:gradFill rotWithShape="1">
              <a:gsLst>
                <a:gs pos="0">
                  <a:srgbClr val="FFB715">
                    <a:alpha val="100000"/>
                  </a:srgbClr>
                </a:gs>
                <a:gs pos="100000">
                  <a:srgbClr val="FF914D">
                    <a:alpha val="100000"/>
                  </a:srgbClr>
                </a:gs>
              </a:gsLst>
              <a:lin ang="5400000"/>
            </a:gradFill>
          </p:spPr>
        </p:sp>
        <p:sp>
          <p:nvSpPr>
            <p:cNvPr id="10" name="TextBox 10"/>
            <p:cNvSpPr txBox="1"/>
            <p:nvPr/>
          </p:nvSpPr>
          <p:spPr>
            <a:xfrm>
              <a:off x="0" y="-57150"/>
              <a:ext cx="1557158" cy="510222"/>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14330385" y="2237471"/>
            <a:ext cx="3440641" cy="2120295"/>
          </a:xfrm>
          <a:custGeom>
            <a:avLst/>
            <a:gdLst/>
            <a:ahLst/>
            <a:cxnLst/>
            <a:rect l="l" t="t" r="r" b="b"/>
            <a:pathLst>
              <a:path w="3440641" h="2120295">
                <a:moveTo>
                  <a:pt x="0" y="0"/>
                </a:moveTo>
                <a:lnTo>
                  <a:pt x="3440642" y="0"/>
                </a:lnTo>
                <a:lnTo>
                  <a:pt x="3440642" y="2120296"/>
                </a:lnTo>
                <a:lnTo>
                  <a:pt x="0" y="2120296"/>
                </a:lnTo>
                <a:lnTo>
                  <a:pt x="0" y="0"/>
                </a:lnTo>
                <a:close/>
              </a:path>
            </a:pathLst>
          </a:custGeom>
          <a:blipFill>
            <a:blip r:embed="rId5"/>
            <a:stretch>
              <a:fillRect/>
            </a:stretch>
          </a:blipFill>
        </p:spPr>
      </p:sp>
      <p:sp>
        <p:nvSpPr>
          <p:cNvPr id="12" name="TextBox 12"/>
          <p:cNvSpPr txBox="1"/>
          <p:nvPr/>
        </p:nvSpPr>
        <p:spPr>
          <a:xfrm>
            <a:off x="1111251" y="4684831"/>
            <a:ext cx="4193777" cy="915182"/>
          </a:xfrm>
          <a:prstGeom prst="rect">
            <a:avLst/>
          </a:prstGeom>
        </p:spPr>
        <p:txBody>
          <a:bodyPr lIns="0" tIns="0" rIns="0" bIns="0" rtlCol="0" anchor="t">
            <a:spAutoFit/>
          </a:bodyPr>
          <a:lstStyle/>
          <a:p>
            <a:pPr algn="l">
              <a:lnSpc>
                <a:spcPts val="3640"/>
              </a:lnSpc>
            </a:pPr>
            <a:r>
              <a:rPr lang="en-US" sz="2600" b="1">
                <a:solidFill>
                  <a:srgbClr val="FFFFFF"/>
                </a:solidFill>
                <a:latin typeface="Arimo Bold"/>
                <a:ea typeface="Arimo Bold"/>
                <a:cs typeface="Arimo Bold"/>
                <a:sym typeface="Arimo Bold"/>
              </a:rPr>
              <a:t>2x veido esencijos CELLÉS TIANE </a:t>
            </a:r>
          </a:p>
        </p:txBody>
      </p:sp>
      <p:sp>
        <p:nvSpPr>
          <p:cNvPr id="13" name="TextBox 13"/>
          <p:cNvSpPr txBox="1"/>
          <p:nvPr/>
        </p:nvSpPr>
        <p:spPr>
          <a:xfrm>
            <a:off x="1228687" y="336751"/>
            <a:ext cx="13072021" cy="264158"/>
          </a:xfrm>
          <a:prstGeom prst="rect">
            <a:avLst/>
          </a:prstGeom>
        </p:spPr>
        <p:txBody>
          <a:bodyPr lIns="0" tIns="0" rIns="0" bIns="0" rtlCol="0" anchor="t">
            <a:spAutoFit/>
          </a:bodyPr>
          <a:lstStyle/>
          <a:p>
            <a:pPr algn="l">
              <a:lnSpc>
                <a:spcPts val="2240"/>
              </a:lnSpc>
            </a:pPr>
            <a:r>
              <a:rPr lang="en-US" sz="1600" b="1" spc="472">
                <a:solidFill>
                  <a:srgbClr val="545454"/>
                </a:solidFill>
                <a:latin typeface="Canva Sans 2 Bold"/>
                <a:ea typeface="Canva Sans 2 Bold"/>
                <a:cs typeface="Canva Sans 2 Bold"/>
                <a:sym typeface="Canva Sans 2 Bold"/>
              </a:rPr>
              <a:t>ONLY OPEN TO THE DS WHO HAVE ALREADY INSTALLED THE V-MOMENT APPLICATION </a:t>
            </a:r>
          </a:p>
        </p:txBody>
      </p:sp>
      <p:sp>
        <p:nvSpPr>
          <p:cNvPr id="14" name="TextBox 14"/>
          <p:cNvSpPr txBox="1"/>
          <p:nvPr/>
        </p:nvSpPr>
        <p:spPr>
          <a:xfrm rot="788004">
            <a:off x="14922647" y="2773562"/>
            <a:ext cx="2248769" cy="999808"/>
          </a:xfrm>
          <a:prstGeom prst="rect">
            <a:avLst/>
          </a:prstGeom>
        </p:spPr>
        <p:txBody>
          <a:bodyPr lIns="0" tIns="0" rIns="0" bIns="0" rtlCol="0" anchor="t">
            <a:spAutoFit/>
          </a:bodyPr>
          <a:lstStyle/>
          <a:p>
            <a:pPr algn="ctr">
              <a:lnSpc>
                <a:spcPts val="7227"/>
              </a:lnSpc>
            </a:pPr>
            <a:r>
              <a:rPr lang="en-US" sz="7942" b="1">
                <a:solidFill>
                  <a:srgbClr val="FFFFFF"/>
                </a:solidFill>
                <a:latin typeface="Bebas Neue Bold"/>
                <a:ea typeface="Bebas Neue Bold"/>
                <a:cs typeface="Bebas Neue Bold"/>
                <a:sym typeface="Bebas Neue Bold"/>
              </a:rPr>
              <a:t>1+1</a:t>
            </a:r>
          </a:p>
        </p:txBody>
      </p:sp>
      <p:sp>
        <p:nvSpPr>
          <p:cNvPr id="17" name="TextBox 13">
            <a:extLst>
              <a:ext uri="{FF2B5EF4-FFF2-40B4-BE49-F238E27FC236}">
                <a16:creationId xmlns:a16="http://schemas.microsoft.com/office/drawing/2014/main" id="{B5F9F008-A474-9AAA-326A-3EBFEB6ADCE5}"/>
              </a:ext>
            </a:extLst>
          </p:cNvPr>
          <p:cNvSpPr txBox="1"/>
          <p:nvPr/>
        </p:nvSpPr>
        <p:spPr>
          <a:xfrm>
            <a:off x="4038600" y="1567583"/>
            <a:ext cx="8767781" cy="933467"/>
          </a:xfrm>
          <a:prstGeom prst="rect">
            <a:avLst/>
          </a:prstGeom>
        </p:spPr>
        <p:txBody>
          <a:bodyPr wrap="square" lIns="0" tIns="0" rIns="0" bIns="0" rtlCol="0" anchor="t">
            <a:spAutoFit/>
          </a:bodyPr>
          <a:lstStyle/>
          <a:p>
            <a:pPr algn="ctr">
              <a:lnSpc>
                <a:spcPts val="6750"/>
              </a:lnSpc>
            </a:pPr>
            <a:r>
              <a:rPr lang="en-US" sz="7500" spc="225" dirty="0">
                <a:solidFill>
                  <a:srgbClr val="FFFFFF"/>
                </a:solidFill>
                <a:latin typeface="Bebas Neue"/>
                <a:ea typeface="Bebas Neue"/>
                <a:cs typeface="Bebas Neue"/>
                <a:sym typeface="Bebas Neue"/>
              </a:rPr>
              <a:t>SPECIALUS PASIŪLYMAS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51400" y="2274372"/>
            <a:ext cx="17430256" cy="8239306"/>
          </a:xfrm>
          <a:custGeom>
            <a:avLst/>
            <a:gdLst/>
            <a:ahLst/>
            <a:cxnLst/>
            <a:rect l="l" t="t" r="r" b="b"/>
            <a:pathLst>
              <a:path w="17430256" h="8239306">
                <a:moveTo>
                  <a:pt x="0" y="0"/>
                </a:moveTo>
                <a:lnTo>
                  <a:pt x="17430256" y="0"/>
                </a:lnTo>
                <a:lnTo>
                  <a:pt x="17430256" y="8239306"/>
                </a:lnTo>
                <a:lnTo>
                  <a:pt x="0" y="8239306"/>
                </a:lnTo>
                <a:lnTo>
                  <a:pt x="0" y="0"/>
                </a:lnTo>
                <a:close/>
              </a:path>
            </a:pathLst>
          </a:custGeom>
          <a:blipFill>
            <a:blip r:embed="rId2"/>
            <a:stretch>
              <a:fillRect l="308" r="308"/>
            </a:stretch>
          </a:blipFill>
        </p:spPr>
      </p:sp>
      <p:grpSp>
        <p:nvGrpSpPr>
          <p:cNvPr id="3" name="Group 3"/>
          <p:cNvGrpSpPr/>
          <p:nvPr/>
        </p:nvGrpSpPr>
        <p:grpSpPr>
          <a:xfrm>
            <a:off x="428552" y="1028700"/>
            <a:ext cx="17472578" cy="1596175"/>
            <a:chOff x="0" y="0"/>
            <a:chExt cx="4601831" cy="420392"/>
          </a:xfrm>
        </p:grpSpPr>
        <p:sp>
          <p:nvSpPr>
            <p:cNvPr id="4" name="Freeform 4"/>
            <p:cNvSpPr/>
            <p:nvPr/>
          </p:nvSpPr>
          <p:spPr>
            <a:xfrm>
              <a:off x="0" y="0"/>
              <a:ext cx="4601831" cy="420392"/>
            </a:xfrm>
            <a:custGeom>
              <a:avLst/>
              <a:gdLst/>
              <a:ahLst/>
              <a:cxnLst/>
              <a:rect l="l" t="t" r="r" b="b"/>
              <a:pathLst>
                <a:path w="4601831" h="420392">
                  <a:moveTo>
                    <a:pt x="0" y="0"/>
                  </a:moveTo>
                  <a:lnTo>
                    <a:pt x="4601831" y="0"/>
                  </a:lnTo>
                  <a:lnTo>
                    <a:pt x="4601831" y="420392"/>
                  </a:lnTo>
                  <a:lnTo>
                    <a:pt x="0" y="420392"/>
                  </a:lnTo>
                  <a:close/>
                </a:path>
              </a:pathLst>
            </a:custGeom>
            <a:solidFill>
              <a:srgbClr val="B6294F"/>
            </a:solidFill>
          </p:spPr>
        </p:sp>
        <p:sp>
          <p:nvSpPr>
            <p:cNvPr id="5" name="TextBox 5"/>
            <p:cNvSpPr txBox="1"/>
            <p:nvPr/>
          </p:nvSpPr>
          <p:spPr>
            <a:xfrm>
              <a:off x="0" y="-57150"/>
              <a:ext cx="4601831" cy="477542"/>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428552" y="191572"/>
            <a:ext cx="600148" cy="583090"/>
          </a:xfrm>
          <a:custGeom>
            <a:avLst/>
            <a:gdLst/>
            <a:ahLst/>
            <a:cxnLst/>
            <a:rect l="l" t="t" r="r" b="b"/>
            <a:pathLst>
              <a:path w="600148" h="583090">
                <a:moveTo>
                  <a:pt x="0" y="0"/>
                </a:moveTo>
                <a:lnTo>
                  <a:pt x="600148" y="0"/>
                </a:lnTo>
                <a:lnTo>
                  <a:pt x="600148" y="583090"/>
                </a:lnTo>
                <a:lnTo>
                  <a:pt x="0" y="583090"/>
                </a:lnTo>
                <a:lnTo>
                  <a:pt x="0" y="0"/>
                </a:lnTo>
                <a:close/>
              </a:path>
            </a:pathLst>
          </a:custGeom>
          <a:blipFill>
            <a:blip r:embed="rId3"/>
            <a:stretch>
              <a:fillRect/>
            </a:stretch>
          </a:blipFill>
        </p:spPr>
      </p:sp>
      <p:sp>
        <p:nvSpPr>
          <p:cNvPr id="7" name="Freeform 7"/>
          <p:cNvSpPr/>
          <p:nvPr/>
        </p:nvSpPr>
        <p:spPr>
          <a:xfrm>
            <a:off x="16433548" y="9525"/>
            <a:ext cx="1448107" cy="965405"/>
          </a:xfrm>
          <a:custGeom>
            <a:avLst/>
            <a:gdLst/>
            <a:ahLst/>
            <a:cxnLst/>
            <a:rect l="l" t="t" r="r" b="b"/>
            <a:pathLst>
              <a:path w="1448107" h="965405">
                <a:moveTo>
                  <a:pt x="0" y="0"/>
                </a:moveTo>
                <a:lnTo>
                  <a:pt x="1448108" y="0"/>
                </a:lnTo>
                <a:lnTo>
                  <a:pt x="1448108" y="965405"/>
                </a:lnTo>
                <a:lnTo>
                  <a:pt x="0" y="965405"/>
                </a:lnTo>
                <a:lnTo>
                  <a:pt x="0" y="0"/>
                </a:lnTo>
                <a:close/>
              </a:path>
            </a:pathLst>
          </a:custGeom>
          <a:blipFill>
            <a:blip r:embed="rId4"/>
            <a:stretch>
              <a:fillRect/>
            </a:stretch>
          </a:blipFill>
        </p:spPr>
      </p:sp>
      <p:sp>
        <p:nvSpPr>
          <p:cNvPr id="8" name="Freeform 8"/>
          <p:cNvSpPr/>
          <p:nvPr/>
        </p:nvSpPr>
        <p:spPr>
          <a:xfrm>
            <a:off x="14330385" y="2237471"/>
            <a:ext cx="3440641" cy="2120295"/>
          </a:xfrm>
          <a:custGeom>
            <a:avLst/>
            <a:gdLst/>
            <a:ahLst/>
            <a:cxnLst/>
            <a:rect l="l" t="t" r="r" b="b"/>
            <a:pathLst>
              <a:path w="3440641" h="2120295">
                <a:moveTo>
                  <a:pt x="0" y="0"/>
                </a:moveTo>
                <a:lnTo>
                  <a:pt x="3440642" y="0"/>
                </a:lnTo>
                <a:lnTo>
                  <a:pt x="3440642" y="2120296"/>
                </a:lnTo>
                <a:lnTo>
                  <a:pt x="0" y="2120296"/>
                </a:lnTo>
                <a:lnTo>
                  <a:pt x="0" y="0"/>
                </a:lnTo>
                <a:close/>
              </a:path>
            </a:pathLst>
          </a:custGeom>
          <a:blipFill>
            <a:blip r:embed="rId5"/>
            <a:stretch>
              <a:fillRect/>
            </a:stretch>
          </a:blipFill>
        </p:spPr>
      </p:sp>
      <p:grpSp>
        <p:nvGrpSpPr>
          <p:cNvPr id="9" name="Group 9"/>
          <p:cNvGrpSpPr/>
          <p:nvPr/>
        </p:nvGrpSpPr>
        <p:grpSpPr>
          <a:xfrm>
            <a:off x="822932" y="3231177"/>
            <a:ext cx="6475102" cy="2138387"/>
            <a:chOff x="0" y="0"/>
            <a:chExt cx="1705377" cy="563197"/>
          </a:xfrm>
        </p:grpSpPr>
        <p:sp>
          <p:nvSpPr>
            <p:cNvPr id="10" name="Freeform 10"/>
            <p:cNvSpPr/>
            <p:nvPr/>
          </p:nvSpPr>
          <p:spPr>
            <a:xfrm>
              <a:off x="0" y="0"/>
              <a:ext cx="1705377" cy="563197"/>
            </a:xfrm>
            <a:custGeom>
              <a:avLst/>
              <a:gdLst/>
              <a:ahLst/>
              <a:cxnLst/>
              <a:rect l="l" t="t" r="r" b="b"/>
              <a:pathLst>
                <a:path w="1705377" h="563197">
                  <a:moveTo>
                    <a:pt x="21522" y="0"/>
                  </a:moveTo>
                  <a:lnTo>
                    <a:pt x="1683855" y="0"/>
                  </a:lnTo>
                  <a:cubicBezTo>
                    <a:pt x="1689563" y="0"/>
                    <a:pt x="1695037" y="2267"/>
                    <a:pt x="1699073" y="6304"/>
                  </a:cubicBezTo>
                  <a:cubicBezTo>
                    <a:pt x="1703109" y="10340"/>
                    <a:pt x="1705377" y="15814"/>
                    <a:pt x="1705377" y="21522"/>
                  </a:cubicBezTo>
                  <a:lnTo>
                    <a:pt x="1705377" y="541675"/>
                  </a:lnTo>
                  <a:cubicBezTo>
                    <a:pt x="1705377" y="547383"/>
                    <a:pt x="1703109" y="552857"/>
                    <a:pt x="1699073" y="556893"/>
                  </a:cubicBezTo>
                  <a:cubicBezTo>
                    <a:pt x="1695037" y="560929"/>
                    <a:pt x="1689563" y="563197"/>
                    <a:pt x="1683855" y="563197"/>
                  </a:cubicBezTo>
                  <a:lnTo>
                    <a:pt x="21522" y="563197"/>
                  </a:lnTo>
                  <a:cubicBezTo>
                    <a:pt x="9636" y="563197"/>
                    <a:pt x="0" y="553561"/>
                    <a:pt x="0" y="541675"/>
                  </a:cubicBezTo>
                  <a:lnTo>
                    <a:pt x="0" y="21522"/>
                  </a:lnTo>
                  <a:cubicBezTo>
                    <a:pt x="0" y="15814"/>
                    <a:pt x="2267" y="10340"/>
                    <a:pt x="6304" y="6304"/>
                  </a:cubicBezTo>
                  <a:cubicBezTo>
                    <a:pt x="10340" y="2267"/>
                    <a:pt x="15814" y="0"/>
                    <a:pt x="21522" y="0"/>
                  </a:cubicBezTo>
                  <a:close/>
                </a:path>
              </a:pathLst>
            </a:custGeom>
            <a:ln w="19050" cap="sq">
              <a:solidFill>
                <a:srgbClr val="FFFFFF"/>
              </a:solidFill>
              <a:prstDash val="solid"/>
              <a:miter/>
            </a:ln>
          </p:spPr>
        </p:sp>
        <p:sp>
          <p:nvSpPr>
            <p:cNvPr id="11" name="TextBox 11"/>
            <p:cNvSpPr txBox="1"/>
            <p:nvPr/>
          </p:nvSpPr>
          <p:spPr>
            <a:xfrm>
              <a:off x="0" y="-57150"/>
              <a:ext cx="1705377" cy="620347"/>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1138555" y="3479423"/>
            <a:ext cx="6337352" cy="1632855"/>
          </a:xfrm>
          <a:prstGeom prst="rect">
            <a:avLst/>
          </a:prstGeom>
        </p:spPr>
        <p:txBody>
          <a:bodyPr lIns="0" tIns="0" rIns="0" bIns="0" rtlCol="0" anchor="t">
            <a:spAutoFit/>
          </a:bodyPr>
          <a:lstStyle/>
          <a:p>
            <a:pPr algn="l">
              <a:lnSpc>
                <a:spcPts val="4212"/>
              </a:lnSpc>
            </a:pPr>
            <a:r>
              <a:rPr lang="en-US" sz="3600" b="1">
                <a:solidFill>
                  <a:srgbClr val="FFFFFF"/>
                </a:solidFill>
                <a:latin typeface="Arimo Bold"/>
                <a:ea typeface="Arimo Bold"/>
                <a:cs typeface="Arimo Bold"/>
                <a:sym typeface="Arimo Bold"/>
              </a:rPr>
              <a:t>1x cinko kapsulės </a:t>
            </a:r>
          </a:p>
          <a:p>
            <a:pPr algn="l">
              <a:lnSpc>
                <a:spcPts val="4212"/>
              </a:lnSpc>
            </a:pPr>
            <a:r>
              <a:rPr lang="en-US" sz="3600" b="1">
                <a:solidFill>
                  <a:srgbClr val="FFFFFF"/>
                </a:solidFill>
                <a:latin typeface="Arimo Bold"/>
                <a:ea typeface="Arimo Bold"/>
                <a:cs typeface="Arimo Bold"/>
                <a:sym typeface="Arimo Bold"/>
              </a:rPr>
              <a:t>1x Vigor Shot </a:t>
            </a:r>
          </a:p>
          <a:p>
            <a:pPr algn="l">
              <a:lnSpc>
                <a:spcPts val="4212"/>
              </a:lnSpc>
            </a:pPr>
            <a:r>
              <a:rPr lang="en-US" sz="3600" b="1">
                <a:solidFill>
                  <a:srgbClr val="FFFFFF"/>
                </a:solidFill>
                <a:latin typeface="Arimo Bold"/>
                <a:ea typeface="Arimo Bold"/>
                <a:cs typeface="Arimo Bold"/>
                <a:sym typeface="Arimo Bold"/>
              </a:rPr>
              <a:t>1x kalcio milteliai vaikams</a:t>
            </a:r>
          </a:p>
        </p:txBody>
      </p:sp>
      <p:sp>
        <p:nvSpPr>
          <p:cNvPr id="13" name="TextBox 13"/>
          <p:cNvSpPr txBox="1"/>
          <p:nvPr/>
        </p:nvSpPr>
        <p:spPr>
          <a:xfrm>
            <a:off x="1228687" y="336751"/>
            <a:ext cx="13072021" cy="264158"/>
          </a:xfrm>
          <a:prstGeom prst="rect">
            <a:avLst/>
          </a:prstGeom>
        </p:spPr>
        <p:txBody>
          <a:bodyPr lIns="0" tIns="0" rIns="0" bIns="0" rtlCol="0" anchor="t">
            <a:spAutoFit/>
          </a:bodyPr>
          <a:lstStyle/>
          <a:p>
            <a:pPr algn="l">
              <a:lnSpc>
                <a:spcPts val="2240"/>
              </a:lnSpc>
            </a:pPr>
            <a:r>
              <a:rPr lang="en-US" sz="1600" b="1" spc="472">
                <a:solidFill>
                  <a:srgbClr val="545454"/>
                </a:solidFill>
                <a:latin typeface="Canva Sans 2 Bold"/>
                <a:ea typeface="Canva Sans 2 Bold"/>
                <a:cs typeface="Canva Sans 2 Bold"/>
                <a:sym typeface="Canva Sans 2 Bold"/>
              </a:rPr>
              <a:t>ONLY OPEN TO THE DS WHO HAVE ALREADY INSTALLED THE V-MOMENT APPLICATION </a:t>
            </a:r>
          </a:p>
        </p:txBody>
      </p:sp>
      <p:sp>
        <p:nvSpPr>
          <p:cNvPr id="14" name="TextBox 14"/>
          <p:cNvSpPr txBox="1"/>
          <p:nvPr/>
        </p:nvSpPr>
        <p:spPr>
          <a:xfrm>
            <a:off x="3124200" y="1567583"/>
            <a:ext cx="10190429" cy="933467"/>
          </a:xfrm>
          <a:prstGeom prst="rect">
            <a:avLst/>
          </a:prstGeom>
        </p:spPr>
        <p:txBody>
          <a:bodyPr wrap="square" lIns="0" tIns="0" rIns="0" bIns="0" rtlCol="0" anchor="t">
            <a:spAutoFit/>
          </a:bodyPr>
          <a:lstStyle/>
          <a:p>
            <a:pPr algn="ctr">
              <a:lnSpc>
                <a:spcPts val="6750"/>
              </a:lnSpc>
            </a:pPr>
            <a:r>
              <a:rPr lang="en-US" sz="7500" spc="225" dirty="0">
                <a:solidFill>
                  <a:srgbClr val="FFFFFF"/>
                </a:solidFill>
                <a:latin typeface="Bebas Neue"/>
                <a:ea typeface="Bebas Neue"/>
                <a:cs typeface="Bebas Neue"/>
                <a:sym typeface="Bebas Neue"/>
              </a:rPr>
              <a:t>RUDENS RINKINYS VAIKAMS</a:t>
            </a:r>
          </a:p>
        </p:txBody>
      </p:sp>
      <p:sp>
        <p:nvSpPr>
          <p:cNvPr id="15" name="TextBox 15"/>
          <p:cNvSpPr txBox="1"/>
          <p:nvPr/>
        </p:nvSpPr>
        <p:spPr>
          <a:xfrm rot="788004">
            <a:off x="14903597" y="2773562"/>
            <a:ext cx="2248769" cy="999808"/>
          </a:xfrm>
          <a:prstGeom prst="rect">
            <a:avLst/>
          </a:prstGeom>
        </p:spPr>
        <p:txBody>
          <a:bodyPr lIns="0" tIns="0" rIns="0" bIns="0" rtlCol="0" anchor="t">
            <a:spAutoFit/>
          </a:bodyPr>
          <a:lstStyle/>
          <a:p>
            <a:pPr algn="ctr">
              <a:lnSpc>
                <a:spcPts val="7227"/>
              </a:lnSpc>
            </a:pPr>
            <a:r>
              <a:rPr lang="en-US" sz="7942" b="1">
                <a:solidFill>
                  <a:srgbClr val="FFFFFF"/>
                </a:solidFill>
                <a:latin typeface="Bebas Neue Bold"/>
                <a:ea typeface="Bebas Neue Bold"/>
                <a:cs typeface="Bebas Neue Bold"/>
                <a:sym typeface="Bebas Neue Bold"/>
              </a:rPr>
              <a:t>-20 %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28552" y="2531611"/>
            <a:ext cx="17472578" cy="7836215"/>
          </a:xfrm>
          <a:custGeom>
            <a:avLst/>
            <a:gdLst/>
            <a:ahLst/>
            <a:cxnLst/>
            <a:rect l="l" t="t" r="r" b="b"/>
            <a:pathLst>
              <a:path w="17472578" h="7836215">
                <a:moveTo>
                  <a:pt x="0" y="0"/>
                </a:moveTo>
                <a:lnTo>
                  <a:pt x="17472578" y="0"/>
                </a:lnTo>
                <a:lnTo>
                  <a:pt x="17472578" y="7836215"/>
                </a:lnTo>
                <a:lnTo>
                  <a:pt x="0" y="7836215"/>
                </a:lnTo>
                <a:lnTo>
                  <a:pt x="0" y="0"/>
                </a:lnTo>
                <a:close/>
              </a:path>
            </a:pathLst>
          </a:custGeom>
          <a:blipFill>
            <a:blip r:embed="rId2"/>
            <a:stretch>
              <a:fillRect t="-351" b="-351"/>
            </a:stretch>
          </a:blipFill>
        </p:spPr>
      </p:sp>
      <p:grpSp>
        <p:nvGrpSpPr>
          <p:cNvPr id="3" name="Group 3"/>
          <p:cNvGrpSpPr/>
          <p:nvPr/>
        </p:nvGrpSpPr>
        <p:grpSpPr>
          <a:xfrm>
            <a:off x="428552" y="1028700"/>
            <a:ext cx="17472578" cy="1596175"/>
            <a:chOff x="0" y="0"/>
            <a:chExt cx="4601831" cy="420392"/>
          </a:xfrm>
        </p:grpSpPr>
        <p:sp>
          <p:nvSpPr>
            <p:cNvPr id="4" name="Freeform 4"/>
            <p:cNvSpPr/>
            <p:nvPr/>
          </p:nvSpPr>
          <p:spPr>
            <a:xfrm>
              <a:off x="0" y="0"/>
              <a:ext cx="4601831" cy="420392"/>
            </a:xfrm>
            <a:custGeom>
              <a:avLst/>
              <a:gdLst/>
              <a:ahLst/>
              <a:cxnLst/>
              <a:rect l="l" t="t" r="r" b="b"/>
              <a:pathLst>
                <a:path w="4601831" h="420392">
                  <a:moveTo>
                    <a:pt x="0" y="0"/>
                  </a:moveTo>
                  <a:lnTo>
                    <a:pt x="4601831" y="0"/>
                  </a:lnTo>
                  <a:lnTo>
                    <a:pt x="4601831" y="420392"/>
                  </a:lnTo>
                  <a:lnTo>
                    <a:pt x="0" y="420392"/>
                  </a:lnTo>
                  <a:close/>
                </a:path>
              </a:pathLst>
            </a:custGeom>
            <a:solidFill>
              <a:srgbClr val="B6294F"/>
            </a:solidFill>
          </p:spPr>
        </p:sp>
        <p:sp>
          <p:nvSpPr>
            <p:cNvPr id="5" name="TextBox 5"/>
            <p:cNvSpPr txBox="1"/>
            <p:nvPr/>
          </p:nvSpPr>
          <p:spPr>
            <a:xfrm>
              <a:off x="0" y="-57150"/>
              <a:ext cx="4601831" cy="477542"/>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428552" y="191572"/>
            <a:ext cx="600148" cy="583090"/>
          </a:xfrm>
          <a:custGeom>
            <a:avLst/>
            <a:gdLst/>
            <a:ahLst/>
            <a:cxnLst/>
            <a:rect l="l" t="t" r="r" b="b"/>
            <a:pathLst>
              <a:path w="600148" h="583090">
                <a:moveTo>
                  <a:pt x="0" y="0"/>
                </a:moveTo>
                <a:lnTo>
                  <a:pt x="600148" y="0"/>
                </a:lnTo>
                <a:lnTo>
                  <a:pt x="600148" y="583090"/>
                </a:lnTo>
                <a:lnTo>
                  <a:pt x="0" y="583090"/>
                </a:lnTo>
                <a:lnTo>
                  <a:pt x="0" y="0"/>
                </a:lnTo>
                <a:close/>
              </a:path>
            </a:pathLst>
          </a:custGeom>
          <a:blipFill>
            <a:blip r:embed="rId3"/>
            <a:stretch>
              <a:fillRect/>
            </a:stretch>
          </a:blipFill>
        </p:spPr>
      </p:sp>
      <p:sp>
        <p:nvSpPr>
          <p:cNvPr id="7" name="Freeform 7"/>
          <p:cNvSpPr/>
          <p:nvPr/>
        </p:nvSpPr>
        <p:spPr>
          <a:xfrm>
            <a:off x="16433548" y="9525"/>
            <a:ext cx="1448107" cy="965405"/>
          </a:xfrm>
          <a:custGeom>
            <a:avLst/>
            <a:gdLst/>
            <a:ahLst/>
            <a:cxnLst/>
            <a:rect l="l" t="t" r="r" b="b"/>
            <a:pathLst>
              <a:path w="1448107" h="965405">
                <a:moveTo>
                  <a:pt x="0" y="0"/>
                </a:moveTo>
                <a:lnTo>
                  <a:pt x="1448108" y="0"/>
                </a:lnTo>
                <a:lnTo>
                  <a:pt x="1448108" y="965405"/>
                </a:lnTo>
                <a:lnTo>
                  <a:pt x="0" y="965405"/>
                </a:lnTo>
                <a:lnTo>
                  <a:pt x="0" y="0"/>
                </a:lnTo>
                <a:close/>
              </a:path>
            </a:pathLst>
          </a:custGeom>
          <a:blipFill>
            <a:blip r:embed="rId4"/>
            <a:stretch>
              <a:fillRect/>
            </a:stretch>
          </a:blipFill>
        </p:spPr>
      </p:sp>
      <p:grpSp>
        <p:nvGrpSpPr>
          <p:cNvPr id="8" name="Group 8"/>
          <p:cNvGrpSpPr/>
          <p:nvPr/>
        </p:nvGrpSpPr>
        <p:grpSpPr>
          <a:xfrm>
            <a:off x="5064548" y="2422414"/>
            <a:ext cx="8158903" cy="1312201"/>
            <a:chOff x="0" y="0"/>
            <a:chExt cx="2148847" cy="345600"/>
          </a:xfrm>
        </p:grpSpPr>
        <p:sp>
          <p:nvSpPr>
            <p:cNvPr id="9" name="Freeform 9"/>
            <p:cNvSpPr/>
            <p:nvPr/>
          </p:nvSpPr>
          <p:spPr>
            <a:xfrm>
              <a:off x="0" y="0"/>
              <a:ext cx="2148847" cy="345600"/>
            </a:xfrm>
            <a:custGeom>
              <a:avLst/>
              <a:gdLst/>
              <a:ahLst/>
              <a:cxnLst/>
              <a:rect l="l" t="t" r="r" b="b"/>
              <a:pathLst>
                <a:path w="2148847" h="345600">
                  <a:moveTo>
                    <a:pt x="18029" y="0"/>
                  </a:moveTo>
                  <a:lnTo>
                    <a:pt x="2130818" y="0"/>
                  </a:lnTo>
                  <a:cubicBezTo>
                    <a:pt x="2140775" y="0"/>
                    <a:pt x="2148847" y="8072"/>
                    <a:pt x="2148847" y="18029"/>
                  </a:cubicBezTo>
                  <a:lnTo>
                    <a:pt x="2148847" y="327571"/>
                  </a:lnTo>
                  <a:cubicBezTo>
                    <a:pt x="2148847" y="337529"/>
                    <a:pt x="2140775" y="345600"/>
                    <a:pt x="2130818" y="345600"/>
                  </a:cubicBezTo>
                  <a:lnTo>
                    <a:pt x="18029" y="345600"/>
                  </a:lnTo>
                  <a:cubicBezTo>
                    <a:pt x="8072" y="345600"/>
                    <a:pt x="0" y="337529"/>
                    <a:pt x="0" y="327571"/>
                  </a:cubicBezTo>
                  <a:lnTo>
                    <a:pt x="0" y="18029"/>
                  </a:lnTo>
                  <a:cubicBezTo>
                    <a:pt x="0" y="8072"/>
                    <a:pt x="8072" y="0"/>
                    <a:pt x="18029" y="0"/>
                  </a:cubicBezTo>
                  <a:close/>
                </a:path>
              </a:pathLst>
            </a:custGeom>
            <a:gradFill rotWithShape="1">
              <a:gsLst>
                <a:gs pos="0">
                  <a:srgbClr val="FFB715">
                    <a:alpha val="100000"/>
                  </a:srgbClr>
                </a:gs>
                <a:gs pos="100000">
                  <a:srgbClr val="FF914D">
                    <a:alpha val="100000"/>
                  </a:srgbClr>
                </a:gs>
              </a:gsLst>
              <a:lin ang="5400000"/>
            </a:gradFill>
          </p:spPr>
        </p:sp>
        <p:sp>
          <p:nvSpPr>
            <p:cNvPr id="10" name="TextBox 10"/>
            <p:cNvSpPr txBox="1"/>
            <p:nvPr/>
          </p:nvSpPr>
          <p:spPr>
            <a:xfrm>
              <a:off x="0" y="-57150"/>
              <a:ext cx="2148847" cy="402750"/>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14330385" y="2237471"/>
            <a:ext cx="3440641" cy="2120295"/>
          </a:xfrm>
          <a:custGeom>
            <a:avLst/>
            <a:gdLst/>
            <a:ahLst/>
            <a:cxnLst/>
            <a:rect l="l" t="t" r="r" b="b"/>
            <a:pathLst>
              <a:path w="3440641" h="2120295">
                <a:moveTo>
                  <a:pt x="0" y="0"/>
                </a:moveTo>
                <a:lnTo>
                  <a:pt x="3440642" y="0"/>
                </a:lnTo>
                <a:lnTo>
                  <a:pt x="3440642" y="2120296"/>
                </a:lnTo>
                <a:lnTo>
                  <a:pt x="0" y="2120296"/>
                </a:lnTo>
                <a:lnTo>
                  <a:pt x="0" y="0"/>
                </a:lnTo>
                <a:close/>
              </a:path>
            </a:pathLst>
          </a:custGeom>
          <a:blipFill>
            <a:blip r:embed="rId5"/>
            <a:stretch>
              <a:fillRect/>
            </a:stretch>
          </a:blipFill>
        </p:spPr>
      </p:sp>
      <p:sp>
        <p:nvSpPr>
          <p:cNvPr id="12" name="TextBox 12"/>
          <p:cNvSpPr txBox="1"/>
          <p:nvPr/>
        </p:nvSpPr>
        <p:spPr>
          <a:xfrm>
            <a:off x="5377461" y="2532351"/>
            <a:ext cx="7533077" cy="586396"/>
          </a:xfrm>
          <a:prstGeom prst="rect">
            <a:avLst/>
          </a:prstGeom>
        </p:spPr>
        <p:txBody>
          <a:bodyPr lIns="0" tIns="0" rIns="0" bIns="0" rtlCol="0" anchor="t">
            <a:spAutoFit/>
          </a:bodyPr>
          <a:lstStyle/>
          <a:p>
            <a:pPr algn="ctr">
              <a:lnSpc>
                <a:spcPts val="4428"/>
              </a:lnSpc>
            </a:pPr>
            <a:r>
              <a:rPr lang="en-US" sz="3600" b="1">
                <a:solidFill>
                  <a:srgbClr val="FFFFFF"/>
                </a:solidFill>
                <a:latin typeface="Arimo Bold"/>
                <a:ea typeface="Arimo Bold"/>
                <a:cs typeface="Arimo Bold"/>
                <a:sym typeface="Arimo Bold"/>
              </a:rPr>
              <a:t>Kalcio milteliai su krekenomis</a:t>
            </a:r>
          </a:p>
        </p:txBody>
      </p:sp>
      <p:sp>
        <p:nvSpPr>
          <p:cNvPr id="13" name="TextBox 13"/>
          <p:cNvSpPr txBox="1"/>
          <p:nvPr/>
        </p:nvSpPr>
        <p:spPr>
          <a:xfrm>
            <a:off x="1228687" y="336751"/>
            <a:ext cx="13072021" cy="264158"/>
          </a:xfrm>
          <a:prstGeom prst="rect">
            <a:avLst/>
          </a:prstGeom>
        </p:spPr>
        <p:txBody>
          <a:bodyPr lIns="0" tIns="0" rIns="0" bIns="0" rtlCol="0" anchor="t">
            <a:spAutoFit/>
          </a:bodyPr>
          <a:lstStyle/>
          <a:p>
            <a:pPr algn="l">
              <a:lnSpc>
                <a:spcPts val="2240"/>
              </a:lnSpc>
            </a:pPr>
            <a:r>
              <a:rPr lang="en-US" sz="1600" b="1" spc="472">
                <a:solidFill>
                  <a:srgbClr val="545454"/>
                </a:solidFill>
                <a:latin typeface="Canva Sans 2 Bold"/>
                <a:ea typeface="Canva Sans 2 Bold"/>
                <a:cs typeface="Canva Sans 2 Bold"/>
                <a:sym typeface="Canva Sans 2 Bold"/>
              </a:rPr>
              <a:t>ONLY OPEN TO THE DS WHO HAVE ALREADY INSTALLED THE V-MOMENT APPLICATION </a:t>
            </a:r>
          </a:p>
        </p:txBody>
      </p:sp>
      <p:sp>
        <p:nvSpPr>
          <p:cNvPr id="14" name="TextBox 14"/>
          <p:cNvSpPr txBox="1"/>
          <p:nvPr/>
        </p:nvSpPr>
        <p:spPr>
          <a:xfrm rot="788004">
            <a:off x="14922647" y="2773562"/>
            <a:ext cx="2248769" cy="999808"/>
          </a:xfrm>
          <a:prstGeom prst="rect">
            <a:avLst/>
          </a:prstGeom>
        </p:spPr>
        <p:txBody>
          <a:bodyPr lIns="0" tIns="0" rIns="0" bIns="0" rtlCol="0" anchor="t">
            <a:spAutoFit/>
          </a:bodyPr>
          <a:lstStyle/>
          <a:p>
            <a:pPr algn="ctr">
              <a:lnSpc>
                <a:spcPts val="7227"/>
              </a:lnSpc>
            </a:pPr>
            <a:r>
              <a:rPr lang="en-US" sz="7942" b="1">
                <a:solidFill>
                  <a:srgbClr val="FFFFFF"/>
                </a:solidFill>
                <a:latin typeface="Bebas Neue Bold"/>
                <a:ea typeface="Bebas Neue Bold"/>
                <a:cs typeface="Bebas Neue Bold"/>
                <a:sym typeface="Bebas Neue Bold"/>
              </a:rPr>
              <a:t>2+1</a:t>
            </a:r>
          </a:p>
        </p:txBody>
      </p:sp>
      <p:sp>
        <p:nvSpPr>
          <p:cNvPr id="15" name="TextBox 15"/>
          <p:cNvSpPr txBox="1"/>
          <p:nvPr/>
        </p:nvSpPr>
        <p:spPr>
          <a:xfrm>
            <a:off x="3957614" y="1567583"/>
            <a:ext cx="8848767" cy="933467"/>
          </a:xfrm>
          <a:prstGeom prst="rect">
            <a:avLst/>
          </a:prstGeom>
        </p:spPr>
        <p:txBody>
          <a:bodyPr wrap="square" lIns="0" tIns="0" rIns="0" bIns="0" rtlCol="0" anchor="t">
            <a:spAutoFit/>
          </a:bodyPr>
          <a:lstStyle/>
          <a:p>
            <a:pPr algn="ctr">
              <a:lnSpc>
                <a:spcPts val="6750"/>
              </a:lnSpc>
            </a:pPr>
            <a:r>
              <a:rPr lang="en-US" sz="7500" spc="225" dirty="0">
                <a:solidFill>
                  <a:srgbClr val="FFFFFF"/>
                </a:solidFill>
                <a:latin typeface="Bebas Neue"/>
                <a:ea typeface="Bebas Neue"/>
                <a:cs typeface="Bebas Neue"/>
                <a:sym typeface="Bebas Neue"/>
              </a:rPr>
              <a:t>SPECIALUS PASIŪLYMAS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62166" y="2407226"/>
            <a:ext cx="17388934" cy="7836215"/>
          </a:xfrm>
          <a:custGeom>
            <a:avLst/>
            <a:gdLst/>
            <a:ahLst/>
            <a:cxnLst/>
            <a:rect l="l" t="t" r="r" b="b"/>
            <a:pathLst>
              <a:path w="17388934" h="7836215">
                <a:moveTo>
                  <a:pt x="0" y="0"/>
                </a:moveTo>
                <a:lnTo>
                  <a:pt x="17388934" y="0"/>
                </a:lnTo>
                <a:lnTo>
                  <a:pt x="17388934" y="7836215"/>
                </a:lnTo>
                <a:lnTo>
                  <a:pt x="0" y="7836215"/>
                </a:lnTo>
                <a:lnTo>
                  <a:pt x="0" y="0"/>
                </a:lnTo>
                <a:close/>
              </a:path>
            </a:pathLst>
          </a:custGeom>
          <a:blipFill>
            <a:blip r:embed="rId2"/>
            <a:stretch>
              <a:fillRect t="87" b="87"/>
            </a:stretch>
          </a:blipFill>
        </p:spPr>
      </p:sp>
      <p:grpSp>
        <p:nvGrpSpPr>
          <p:cNvPr id="3" name="Group 3"/>
          <p:cNvGrpSpPr/>
          <p:nvPr/>
        </p:nvGrpSpPr>
        <p:grpSpPr>
          <a:xfrm>
            <a:off x="428552" y="1028700"/>
            <a:ext cx="17472578" cy="1596175"/>
            <a:chOff x="0" y="0"/>
            <a:chExt cx="4601831" cy="420392"/>
          </a:xfrm>
        </p:grpSpPr>
        <p:sp>
          <p:nvSpPr>
            <p:cNvPr id="4" name="Freeform 4"/>
            <p:cNvSpPr/>
            <p:nvPr/>
          </p:nvSpPr>
          <p:spPr>
            <a:xfrm>
              <a:off x="0" y="0"/>
              <a:ext cx="4601831" cy="420392"/>
            </a:xfrm>
            <a:custGeom>
              <a:avLst/>
              <a:gdLst/>
              <a:ahLst/>
              <a:cxnLst/>
              <a:rect l="l" t="t" r="r" b="b"/>
              <a:pathLst>
                <a:path w="4601831" h="420392">
                  <a:moveTo>
                    <a:pt x="0" y="0"/>
                  </a:moveTo>
                  <a:lnTo>
                    <a:pt x="4601831" y="0"/>
                  </a:lnTo>
                  <a:lnTo>
                    <a:pt x="4601831" y="420392"/>
                  </a:lnTo>
                  <a:lnTo>
                    <a:pt x="0" y="420392"/>
                  </a:lnTo>
                  <a:close/>
                </a:path>
              </a:pathLst>
            </a:custGeom>
            <a:solidFill>
              <a:srgbClr val="B6294F"/>
            </a:solidFill>
          </p:spPr>
        </p:sp>
        <p:sp>
          <p:nvSpPr>
            <p:cNvPr id="5" name="TextBox 5"/>
            <p:cNvSpPr txBox="1"/>
            <p:nvPr/>
          </p:nvSpPr>
          <p:spPr>
            <a:xfrm>
              <a:off x="0" y="-57150"/>
              <a:ext cx="4601831" cy="477542"/>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428552" y="191572"/>
            <a:ext cx="600148" cy="583090"/>
          </a:xfrm>
          <a:custGeom>
            <a:avLst/>
            <a:gdLst/>
            <a:ahLst/>
            <a:cxnLst/>
            <a:rect l="l" t="t" r="r" b="b"/>
            <a:pathLst>
              <a:path w="600148" h="583090">
                <a:moveTo>
                  <a:pt x="0" y="0"/>
                </a:moveTo>
                <a:lnTo>
                  <a:pt x="600148" y="0"/>
                </a:lnTo>
                <a:lnTo>
                  <a:pt x="600148" y="583090"/>
                </a:lnTo>
                <a:lnTo>
                  <a:pt x="0" y="583090"/>
                </a:lnTo>
                <a:lnTo>
                  <a:pt x="0" y="0"/>
                </a:lnTo>
                <a:close/>
              </a:path>
            </a:pathLst>
          </a:custGeom>
          <a:blipFill>
            <a:blip r:embed="rId3"/>
            <a:stretch>
              <a:fillRect/>
            </a:stretch>
          </a:blipFill>
        </p:spPr>
      </p:sp>
      <p:sp>
        <p:nvSpPr>
          <p:cNvPr id="7" name="Freeform 7"/>
          <p:cNvSpPr/>
          <p:nvPr/>
        </p:nvSpPr>
        <p:spPr>
          <a:xfrm>
            <a:off x="16433548" y="9525"/>
            <a:ext cx="1448107" cy="965405"/>
          </a:xfrm>
          <a:custGeom>
            <a:avLst/>
            <a:gdLst/>
            <a:ahLst/>
            <a:cxnLst/>
            <a:rect l="l" t="t" r="r" b="b"/>
            <a:pathLst>
              <a:path w="1448107" h="965405">
                <a:moveTo>
                  <a:pt x="0" y="0"/>
                </a:moveTo>
                <a:lnTo>
                  <a:pt x="1448108" y="0"/>
                </a:lnTo>
                <a:lnTo>
                  <a:pt x="1448108" y="965405"/>
                </a:lnTo>
                <a:lnTo>
                  <a:pt x="0" y="965405"/>
                </a:lnTo>
                <a:lnTo>
                  <a:pt x="0" y="0"/>
                </a:lnTo>
                <a:close/>
              </a:path>
            </a:pathLst>
          </a:custGeom>
          <a:blipFill>
            <a:blip r:embed="rId4"/>
            <a:stretch>
              <a:fillRect/>
            </a:stretch>
          </a:blipFill>
        </p:spPr>
      </p:sp>
      <p:grpSp>
        <p:nvGrpSpPr>
          <p:cNvPr id="8" name="Group 8"/>
          <p:cNvGrpSpPr/>
          <p:nvPr/>
        </p:nvGrpSpPr>
        <p:grpSpPr>
          <a:xfrm>
            <a:off x="5064548" y="2422414"/>
            <a:ext cx="8158903" cy="1312201"/>
            <a:chOff x="0" y="0"/>
            <a:chExt cx="2148847" cy="345600"/>
          </a:xfrm>
        </p:grpSpPr>
        <p:sp>
          <p:nvSpPr>
            <p:cNvPr id="9" name="Freeform 9"/>
            <p:cNvSpPr/>
            <p:nvPr/>
          </p:nvSpPr>
          <p:spPr>
            <a:xfrm>
              <a:off x="0" y="0"/>
              <a:ext cx="2148847" cy="345600"/>
            </a:xfrm>
            <a:custGeom>
              <a:avLst/>
              <a:gdLst/>
              <a:ahLst/>
              <a:cxnLst/>
              <a:rect l="l" t="t" r="r" b="b"/>
              <a:pathLst>
                <a:path w="2148847" h="345600">
                  <a:moveTo>
                    <a:pt x="18029" y="0"/>
                  </a:moveTo>
                  <a:lnTo>
                    <a:pt x="2130818" y="0"/>
                  </a:lnTo>
                  <a:cubicBezTo>
                    <a:pt x="2140775" y="0"/>
                    <a:pt x="2148847" y="8072"/>
                    <a:pt x="2148847" y="18029"/>
                  </a:cubicBezTo>
                  <a:lnTo>
                    <a:pt x="2148847" y="327571"/>
                  </a:lnTo>
                  <a:cubicBezTo>
                    <a:pt x="2148847" y="337529"/>
                    <a:pt x="2140775" y="345600"/>
                    <a:pt x="2130818" y="345600"/>
                  </a:cubicBezTo>
                  <a:lnTo>
                    <a:pt x="18029" y="345600"/>
                  </a:lnTo>
                  <a:cubicBezTo>
                    <a:pt x="8072" y="345600"/>
                    <a:pt x="0" y="337529"/>
                    <a:pt x="0" y="327571"/>
                  </a:cubicBezTo>
                  <a:lnTo>
                    <a:pt x="0" y="18029"/>
                  </a:lnTo>
                  <a:cubicBezTo>
                    <a:pt x="0" y="8072"/>
                    <a:pt x="8072" y="0"/>
                    <a:pt x="18029" y="0"/>
                  </a:cubicBezTo>
                  <a:close/>
                </a:path>
              </a:pathLst>
            </a:custGeom>
            <a:gradFill rotWithShape="1">
              <a:gsLst>
                <a:gs pos="0">
                  <a:srgbClr val="FFB715">
                    <a:alpha val="100000"/>
                  </a:srgbClr>
                </a:gs>
                <a:gs pos="100000">
                  <a:srgbClr val="FF914D">
                    <a:alpha val="100000"/>
                  </a:srgbClr>
                </a:gs>
              </a:gsLst>
              <a:lin ang="5400000"/>
            </a:gradFill>
          </p:spPr>
        </p:sp>
        <p:sp>
          <p:nvSpPr>
            <p:cNvPr id="10" name="TextBox 10"/>
            <p:cNvSpPr txBox="1"/>
            <p:nvPr/>
          </p:nvSpPr>
          <p:spPr>
            <a:xfrm>
              <a:off x="0" y="-57150"/>
              <a:ext cx="2148847" cy="402750"/>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14330385" y="2237471"/>
            <a:ext cx="3440641" cy="2120295"/>
          </a:xfrm>
          <a:custGeom>
            <a:avLst/>
            <a:gdLst/>
            <a:ahLst/>
            <a:cxnLst/>
            <a:rect l="l" t="t" r="r" b="b"/>
            <a:pathLst>
              <a:path w="3440641" h="2120295">
                <a:moveTo>
                  <a:pt x="0" y="0"/>
                </a:moveTo>
                <a:lnTo>
                  <a:pt x="3440642" y="0"/>
                </a:lnTo>
                <a:lnTo>
                  <a:pt x="3440642" y="2120296"/>
                </a:lnTo>
                <a:lnTo>
                  <a:pt x="0" y="2120296"/>
                </a:lnTo>
                <a:lnTo>
                  <a:pt x="0" y="0"/>
                </a:lnTo>
                <a:close/>
              </a:path>
            </a:pathLst>
          </a:custGeom>
          <a:blipFill>
            <a:blip r:embed="rId5"/>
            <a:stretch>
              <a:fillRect/>
            </a:stretch>
          </a:blipFill>
        </p:spPr>
      </p:sp>
      <p:sp>
        <p:nvSpPr>
          <p:cNvPr id="12" name="TextBox 12"/>
          <p:cNvSpPr txBox="1"/>
          <p:nvPr/>
        </p:nvSpPr>
        <p:spPr>
          <a:xfrm>
            <a:off x="5377461" y="2384314"/>
            <a:ext cx="7533077" cy="1308122"/>
          </a:xfrm>
          <a:prstGeom prst="rect">
            <a:avLst/>
          </a:prstGeom>
        </p:spPr>
        <p:txBody>
          <a:bodyPr lIns="0" tIns="0" rIns="0" bIns="0" rtlCol="0" anchor="t">
            <a:spAutoFit/>
          </a:bodyPr>
          <a:lstStyle/>
          <a:p>
            <a:pPr algn="ctr">
              <a:lnSpc>
                <a:spcPts val="5166"/>
              </a:lnSpc>
            </a:pPr>
            <a:r>
              <a:rPr lang="en-US" sz="4200" b="1">
                <a:solidFill>
                  <a:srgbClr val="FFFFFF"/>
                </a:solidFill>
                <a:latin typeface="Arimo Bold"/>
                <a:ea typeface="Arimo Bold"/>
                <a:cs typeface="Arimo Bold"/>
                <a:sym typeface="Arimo Bold"/>
              </a:rPr>
              <a:t>Vynuogių sėklų ekstrakto kapsulės</a:t>
            </a:r>
          </a:p>
        </p:txBody>
      </p:sp>
      <p:sp>
        <p:nvSpPr>
          <p:cNvPr id="13" name="TextBox 13"/>
          <p:cNvSpPr txBox="1"/>
          <p:nvPr/>
        </p:nvSpPr>
        <p:spPr>
          <a:xfrm>
            <a:off x="1228687" y="336751"/>
            <a:ext cx="13072021" cy="264158"/>
          </a:xfrm>
          <a:prstGeom prst="rect">
            <a:avLst/>
          </a:prstGeom>
        </p:spPr>
        <p:txBody>
          <a:bodyPr lIns="0" tIns="0" rIns="0" bIns="0" rtlCol="0" anchor="t">
            <a:spAutoFit/>
          </a:bodyPr>
          <a:lstStyle/>
          <a:p>
            <a:pPr algn="l">
              <a:lnSpc>
                <a:spcPts val="2240"/>
              </a:lnSpc>
            </a:pPr>
            <a:r>
              <a:rPr lang="en-US" sz="1600" b="1" spc="472">
                <a:solidFill>
                  <a:srgbClr val="545454"/>
                </a:solidFill>
                <a:latin typeface="Canva Sans 2 Bold"/>
                <a:ea typeface="Canva Sans 2 Bold"/>
                <a:cs typeface="Canva Sans 2 Bold"/>
                <a:sym typeface="Canva Sans 2 Bold"/>
              </a:rPr>
              <a:t>ONLY OPEN TO THE DS WHO HAVE ALREADY INSTALLED THE V-MOMENT APPLICATION </a:t>
            </a:r>
          </a:p>
        </p:txBody>
      </p:sp>
      <p:sp>
        <p:nvSpPr>
          <p:cNvPr id="14" name="TextBox 14"/>
          <p:cNvSpPr txBox="1"/>
          <p:nvPr/>
        </p:nvSpPr>
        <p:spPr>
          <a:xfrm rot="788004">
            <a:off x="14922647" y="2773562"/>
            <a:ext cx="2248769" cy="999808"/>
          </a:xfrm>
          <a:prstGeom prst="rect">
            <a:avLst/>
          </a:prstGeom>
        </p:spPr>
        <p:txBody>
          <a:bodyPr lIns="0" tIns="0" rIns="0" bIns="0" rtlCol="0" anchor="t">
            <a:spAutoFit/>
          </a:bodyPr>
          <a:lstStyle/>
          <a:p>
            <a:pPr algn="ctr">
              <a:lnSpc>
                <a:spcPts val="7227"/>
              </a:lnSpc>
            </a:pPr>
            <a:r>
              <a:rPr lang="en-US" sz="7942" b="1">
                <a:solidFill>
                  <a:srgbClr val="FFFFFF"/>
                </a:solidFill>
                <a:latin typeface="Bebas Neue Bold"/>
                <a:ea typeface="Bebas Neue Bold"/>
                <a:cs typeface="Bebas Neue Bold"/>
                <a:sym typeface="Bebas Neue Bold"/>
              </a:rPr>
              <a:t>2+1</a:t>
            </a:r>
          </a:p>
        </p:txBody>
      </p:sp>
      <p:sp>
        <p:nvSpPr>
          <p:cNvPr id="15" name="TextBox 15"/>
          <p:cNvSpPr txBox="1"/>
          <p:nvPr/>
        </p:nvSpPr>
        <p:spPr>
          <a:xfrm>
            <a:off x="4270527" y="1567583"/>
            <a:ext cx="8535854" cy="933467"/>
          </a:xfrm>
          <a:prstGeom prst="rect">
            <a:avLst/>
          </a:prstGeom>
        </p:spPr>
        <p:txBody>
          <a:bodyPr wrap="square" lIns="0" tIns="0" rIns="0" bIns="0" rtlCol="0" anchor="t">
            <a:spAutoFit/>
          </a:bodyPr>
          <a:lstStyle/>
          <a:p>
            <a:pPr algn="ctr">
              <a:lnSpc>
                <a:spcPts val="6750"/>
              </a:lnSpc>
            </a:pPr>
            <a:r>
              <a:rPr lang="en-US" sz="7500" spc="225" dirty="0">
                <a:solidFill>
                  <a:srgbClr val="FFFFFF"/>
                </a:solidFill>
                <a:latin typeface="Bebas Neue"/>
                <a:ea typeface="Bebas Neue"/>
                <a:cs typeface="Bebas Neue"/>
                <a:sym typeface="Bebas Neue"/>
              </a:rPr>
              <a:t>SPECIALUS PASIŪLYMAS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1919" y="2456980"/>
            <a:ext cx="17339181" cy="7830020"/>
          </a:xfrm>
          <a:custGeom>
            <a:avLst/>
            <a:gdLst/>
            <a:ahLst/>
            <a:cxnLst/>
            <a:rect l="l" t="t" r="r" b="b"/>
            <a:pathLst>
              <a:path w="17339181" h="7830020">
                <a:moveTo>
                  <a:pt x="0" y="0"/>
                </a:moveTo>
                <a:lnTo>
                  <a:pt x="17339181" y="0"/>
                </a:lnTo>
                <a:lnTo>
                  <a:pt x="17339181" y="7830020"/>
                </a:lnTo>
                <a:lnTo>
                  <a:pt x="0" y="7830020"/>
                </a:lnTo>
                <a:lnTo>
                  <a:pt x="0" y="0"/>
                </a:lnTo>
                <a:close/>
              </a:path>
            </a:pathLst>
          </a:custGeom>
          <a:blipFill>
            <a:blip r:embed="rId2"/>
            <a:stretch>
              <a:fillRect l="6" r="6"/>
            </a:stretch>
          </a:blipFill>
        </p:spPr>
      </p:sp>
      <p:grpSp>
        <p:nvGrpSpPr>
          <p:cNvPr id="3" name="Group 3"/>
          <p:cNvGrpSpPr/>
          <p:nvPr/>
        </p:nvGrpSpPr>
        <p:grpSpPr>
          <a:xfrm>
            <a:off x="428552" y="1028700"/>
            <a:ext cx="17472578" cy="1596175"/>
            <a:chOff x="0" y="0"/>
            <a:chExt cx="4601831" cy="420392"/>
          </a:xfrm>
        </p:grpSpPr>
        <p:sp>
          <p:nvSpPr>
            <p:cNvPr id="4" name="Freeform 4"/>
            <p:cNvSpPr/>
            <p:nvPr/>
          </p:nvSpPr>
          <p:spPr>
            <a:xfrm>
              <a:off x="0" y="0"/>
              <a:ext cx="4601831" cy="420392"/>
            </a:xfrm>
            <a:custGeom>
              <a:avLst/>
              <a:gdLst/>
              <a:ahLst/>
              <a:cxnLst/>
              <a:rect l="l" t="t" r="r" b="b"/>
              <a:pathLst>
                <a:path w="4601831" h="420392">
                  <a:moveTo>
                    <a:pt x="0" y="0"/>
                  </a:moveTo>
                  <a:lnTo>
                    <a:pt x="4601831" y="0"/>
                  </a:lnTo>
                  <a:lnTo>
                    <a:pt x="4601831" y="420392"/>
                  </a:lnTo>
                  <a:lnTo>
                    <a:pt x="0" y="420392"/>
                  </a:lnTo>
                  <a:close/>
                </a:path>
              </a:pathLst>
            </a:custGeom>
            <a:solidFill>
              <a:srgbClr val="B6294F"/>
            </a:solidFill>
          </p:spPr>
        </p:sp>
        <p:sp>
          <p:nvSpPr>
            <p:cNvPr id="5" name="TextBox 5"/>
            <p:cNvSpPr txBox="1"/>
            <p:nvPr/>
          </p:nvSpPr>
          <p:spPr>
            <a:xfrm>
              <a:off x="0" y="-57150"/>
              <a:ext cx="4601831" cy="477542"/>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428552" y="191572"/>
            <a:ext cx="600148" cy="583090"/>
          </a:xfrm>
          <a:custGeom>
            <a:avLst/>
            <a:gdLst/>
            <a:ahLst/>
            <a:cxnLst/>
            <a:rect l="l" t="t" r="r" b="b"/>
            <a:pathLst>
              <a:path w="600148" h="583090">
                <a:moveTo>
                  <a:pt x="0" y="0"/>
                </a:moveTo>
                <a:lnTo>
                  <a:pt x="600148" y="0"/>
                </a:lnTo>
                <a:lnTo>
                  <a:pt x="600148" y="583090"/>
                </a:lnTo>
                <a:lnTo>
                  <a:pt x="0" y="583090"/>
                </a:lnTo>
                <a:lnTo>
                  <a:pt x="0" y="0"/>
                </a:lnTo>
                <a:close/>
              </a:path>
            </a:pathLst>
          </a:custGeom>
          <a:blipFill>
            <a:blip r:embed="rId3"/>
            <a:stretch>
              <a:fillRect/>
            </a:stretch>
          </a:blipFill>
        </p:spPr>
      </p:sp>
      <p:sp>
        <p:nvSpPr>
          <p:cNvPr id="7" name="Freeform 7"/>
          <p:cNvSpPr/>
          <p:nvPr/>
        </p:nvSpPr>
        <p:spPr>
          <a:xfrm>
            <a:off x="16433548" y="9525"/>
            <a:ext cx="1448107" cy="965405"/>
          </a:xfrm>
          <a:custGeom>
            <a:avLst/>
            <a:gdLst/>
            <a:ahLst/>
            <a:cxnLst/>
            <a:rect l="l" t="t" r="r" b="b"/>
            <a:pathLst>
              <a:path w="1448107" h="965405">
                <a:moveTo>
                  <a:pt x="0" y="0"/>
                </a:moveTo>
                <a:lnTo>
                  <a:pt x="1448108" y="0"/>
                </a:lnTo>
                <a:lnTo>
                  <a:pt x="1448108" y="965405"/>
                </a:lnTo>
                <a:lnTo>
                  <a:pt x="0" y="965405"/>
                </a:lnTo>
                <a:lnTo>
                  <a:pt x="0" y="0"/>
                </a:lnTo>
                <a:close/>
              </a:path>
            </a:pathLst>
          </a:custGeom>
          <a:blipFill>
            <a:blip r:embed="rId4"/>
            <a:stretch>
              <a:fillRect/>
            </a:stretch>
          </a:blipFill>
        </p:spPr>
      </p:sp>
      <p:grpSp>
        <p:nvGrpSpPr>
          <p:cNvPr id="8" name="Group 8"/>
          <p:cNvGrpSpPr/>
          <p:nvPr/>
        </p:nvGrpSpPr>
        <p:grpSpPr>
          <a:xfrm>
            <a:off x="5064548" y="2422414"/>
            <a:ext cx="8158903" cy="1312201"/>
            <a:chOff x="0" y="0"/>
            <a:chExt cx="2148847" cy="345600"/>
          </a:xfrm>
        </p:grpSpPr>
        <p:sp>
          <p:nvSpPr>
            <p:cNvPr id="9" name="Freeform 9"/>
            <p:cNvSpPr/>
            <p:nvPr/>
          </p:nvSpPr>
          <p:spPr>
            <a:xfrm>
              <a:off x="0" y="0"/>
              <a:ext cx="2148847" cy="345600"/>
            </a:xfrm>
            <a:custGeom>
              <a:avLst/>
              <a:gdLst/>
              <a:ahLst/>
              <a:cxnLst/>
              <a:rect l="l" t="t" r="r" b="b"/>
              <a:pathLst>
                <a:path w="2148847" h="345600">
                  <a:moveTo>
                    <a:pt x="18029" y="0"/>
                  </a:moveTo>
                  <a:lnTo>
                    <a:pt x="2130818" y="0"/>
                  </a:lnTo>
                  <a:cubicBezTo>
                    <a:pt x="2140775" y="0"/>
                    <a:pt x="2148847" y="8072"/>
                    <a:pt x="2148847" y="18029"/>
                  </a:cubicBezTo>
                  <a:lnTo>
                    <a:pt x="2148847" y="327571"/>
                  </a:lnTo>
                  <a:cubicBezTo>
                    <a:pt x="2148847" y="337529"/>
                    <a:pt x="2140775" y="345600"/>
                    <a:pt x="2130818" y="345600"/>
                  </a:cubicBezTo>
                  <a:lnTo>
                    <a:pt x="18029" y="345600"/>
                  </a:lnTo>
                  <a:cubicBezTo>
                    <a:pt x="8072" y="345600"/>
                    <a:pt x="0" y="337529"/>
                    <a:pt x="0" y="327571"/>
                  </a:cubicBezTo>
                  <a:lnTo>
                    <a:pt x="0" y="18029"/>
                  </a:lnTo>
                  <a:cubicBezTo>
                    <a:pt x="0" y="8072"/>
                    <a:pt x="8072" y="0"/>
                    <a:pt x="18029" y="0"/>
                  </a:cubicBezTo>
                  <a:close/>
                </a:path>
              </a:pathLst>
            </a:custGeom>
            <a:gradFill rotWithShape="1">
              <a:gsLst>
                <a:gs pos="0">
                  <a:srgbClr val="FFB715">
                    <a:alpha val="100000"/>
                  </a:srgbClr>
                </a:gs>
                <a:gs pos="100000">
                  <a:srgbClr val="FF914D">
                    <a:alpha val="100000"/>
                  </a:srgbClr>
                </a:gs>
              </a:gsLst>
              <a:lin ang="5400000"/>
            </a:gradFill>
          </p:spPr>
        </p:sp>
        <p:sp>
          <p:nvSpPr>
            <p:cNvPr id="10" name="TextBox 10"/>
            <p:cNvSpPr txBox="1"/>
            <p:nvPr/>
          </p:nvSpPr>
          <p:spPr>
            <a:xfrm>
              <a:off x="0" y="-57150"/>
              <a:ext cx="2148847" cy="402750"/>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14330385" y="2237471"/>
            <a:ext cx="3440641" cy="2120295"/>
          </a:xfrm>
          <a:custGeom>
            <a:avLst/>
            <a:gdLst/>
            <a:ahLst/>
            <a:cxnLst/>
            <a:rect l="l" t="t" r="r" b="b"/>
            <a:pathLst>
              <a:path w="3440641" h="2120295">
                <a:moveTo>
                  <a:pt x="0" y="0"/>
                </a:moveTo>
                <a:lnTo>
                  <a:pt x="3440642" y="0"/>
                </a:lnTo>
                <a:lnTo>
                  <a:pt x="3440642" y="2120296"/>
                </a:lnTo>
                <a:lnTo>
                  <a:pt x="0" y="2120296"/>
                </a:lnTo>
                <a:lnTo>
                  <a:pt x="0" y="0"/>
                </a:lnTo>
                <a:close/>
              </a:path>
            </a:pathLst>
          </a:custGeom>
          <a:blipFill>
            <a:blip r:embed="rId5"/>
            <a:stretch>
              <a:fillRect/>
            </a:stretch>
          </a:blipFill>
        </p:spPr>
      </p:sp>
      <p:sp>
        <p:nvSpPr>
          <p:cNvPr id="12" name="TextBox 12"/>
          <p:cNvSpPr txBox="1"/>
          <p:nvPr/>
        </p:nvSpPr>
        <p:spPr>
          <a:xfrm>
            <a:off x="5377461" y="2400641"/>
            <a:ext cx="7533077" cy="1308122"/>
          </a:xfrm>
          <a:prstGeom prst="rect">
            <a:avLst/>
          </a:prstGeom>
        </p:spPr>
        <p:txBody>
          <a:bodyPr lIns="0" tIns="0" rIns="0" bIns="0" rtlCol="0" anchor="t">
            <a:spAutoFit/>
          </a:bodyPr>
          <a:lstStyle/>
          <a:p>
            <a:pPr algn="ctr">
              <a:lnSpc>
                <a:spcPts val="5166"/>
              </a:lnSpc>
            </a:pPr>
            <a:r>
              <a:rPr lang="en-US" sz="4200" b="1">
                <a:solidFill>
                  <a:srgbClr val="FFFFFF"/>
                </a:solidFill>
                <a:latin typeface="Arimo Bold"/>
                <a:ea typeface="Arimo Bold"/>
                <a:cs typeface="Arimo Bold"/>
                <a:sym typeface="Arimo Bold"/>
              </a:rPr>
              <a:t>Juodasis česnakas  su tikriniu blizgučiu</a:t>
            </a:r>
          </a:p>
        </p:txBody>
      </p:sp>
      <p:sp>
        <p:nvSpPr>
          <p:cNvPr id="13" name="TextBox 13"/>
          <p:cNvSpPr txBox="1"/>
          <p:nvPr/>
        </p:nvSpPr>
        <p:spPr>
          <a:xfrm>
            <a:off x="1228687" y="336751"/>
            <a:ext cx="13072021" cy="264158"/>
          </a:xfrm>
          <a:prstGeom prst="rect">
            <a:avLst/>
          </a:prstGeom>
        </p:spPr>
        <p:txBody>
          <a:bodyPr lIns="0" tIns="0" rIns="0" bIns="0" rtlCol="0" anchor="t">
            <a:spAutoFit/>
          </a:bodyPr>
          <a:lstStyle/>
          <a:p>
            <a:pPr algn="l">
              <a:lnSpc>
                <a:spcPts val="2240"/>
              </a:lnSpc>
            </a:pPr>
            <a:r>
              <a:rPr lang="en-US" sz="1600" b="1" spc="472">
                <a:solidFill>
                  <a:srgbClr val="545454"/>
                </a:solidFill>
                <a:latin typeface="Canva Sans 2 Bold"/>
                <a:ea typeface="Canva Sans 2 Bold"/>
                <a:cs typeface="Canva Sans 2 Bold"/>
                <a:sym typeface="Canva Sans 2 Bold"/>
              </a:rPr>
              <a:t>ONLY OPEN TO THE DS WHO HAVE ALREADY INSTALLED THE V-MOMENT APPLICATION </a:t>
            </a:r>
          </a:p>
        </p:txBody>
      </p:sp>
      <p:sp>
        <p:nvSpPr>
          <p:cNvPr id="14" name="TextBox 14"/>
          <p:cNvSpPr txBox="1"/>
          <p:nvPr/>
        </p:nvSpPr>
        <p:spPr>
          <a:xfrm rot="788004">
            <a:off x="14922647" y="2773562"/>
            <a:ext cx="2248769" cy="999808"/>
          </a:xfrm>
          <a:prstGeom prst="rect">
            <a:avLst/>
          </a:prstGeom>
        </p:spPr>
        <p:txBody>
          <a:bodyPr lIns="0" tIns="0" rIns="0" bIns="0" rtlCol="0" anchor="t">
            <a:spAutoFit/>
          </a:bodyPr>
          <a:lstStyle/>
          <a:p>
            <a:pPr algn="ctr">
              <a:lnSpc>
                <a:spcPts val="7227"/>
              </a:lnSpc>
            </a:pPr>
            <a:r>
              <a:rPr lang="en-US" sz="7942" b="1">
                <a:solidFill>
                  <a:srgbClr val="FFFFFF"/>
                </a:solidFill>
                <a:latin typeface="Bebas Neue Bold"/>
                <a:ea typeface="Bebas Neue Bold"/>
                <a:cs typeface="Bebas Neue Bold"/>
                <a:sym typeface="Bebas Neue Bold"/>
              </a:rPr>
              <a:t>2+1</a:t>
            </a:r>
          </a:p>
        </p:txBody>
      </p:sp>
      <p:sp>
        <p:nvSpPr>
          <p:cNvPr id="15" name="TextBox 15"/>
          <p:cNvSpPr txBox="1"/>
          <p:nvPr/>
        </p:nvSpPr>
        <p:spPr>
          <a:xfrm>
            <a:off x="4270527" y="1567583"/>
            <a:ext cx="8535854" cy="933467"/>
          </a:xfrm>
          <a:prstGeom prst="rect">
            <a:avLst/>
          </a:prstGeom>
        </p:spPr>
        <p:txBody>
          <a:bodyPr wrap="square" lIns="0" tIns="0" rIns="0" bIns="0" rtlCol="0" anchor="t">
            <a:spAutoFit/>
          </a:bodyPr>
          <a:lstStyle/>
          <a:p>
            <a:pPr algn="ctr">
              <a:lnSpc>
                <a:spcPts val="6750"/>
              </a:lnSpc>
            </a:pPr>
            <a:r>
              <a:rPr lang="en-US" sz="7500" spc="225" dirty="0">
                <a:solidFill>
                  <a:srgbClr val="FFFFFF"/>
                </a:solidFill>
                <a:latin typeface="Bebas Neue"/>
                <a:ea typeface="Bebas Neue"/>
                <a:cs typeface="Bebas Neue"/>
                <a:sym typeface="Bebas Neue"/>
              </a:rPr>
              <a:t>SPECIALUS PASIŪLYMAS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51400" y="2314598"/>
            <a:ext cx="17436635" cy="7972402"/>
          </a:xfrm>
          <a:custGeom>
            <a:avLst/>
            <a:gdLst/>
            <a:ahLst/>
            <a:cxnLst/>
            <a:rect l="l" t="t" r="r" b="b"/>
            <a:pathLst>
              <a:path w="17436635" h="7972402">
                <a:moveTo>
                  <a:pt x="0" y="0"/>
                </a:moveTo>
                <a:lnTo>
                  <a:pt x="17436635" y="0"/>
                </a:lnTo>
                <a:lnTo>
                  <a:pt x="17436635" y="7972402"/>
                </a:lnTo>
                <a:lnTo>
                  <a:pt x="0" y="7972402"/>
                </a:lnTo>
                <a:lnTo>
                  <a:pt x="0" y="0"/>
                </a:lnTo>
                <a:close/>
              </a:path>
            </a:pathLst>
          </a:custGeom>
          <a:blipFill>
            <a:blip r:embed="rId2"/>
            <a:stretch>
              <a:fillRect t="90" b="90"/>
            </a:stretch>
          </a:blipFill>
        </p:spPr>
      </p:sp>
      <p:grpSp>
        <p:nvGrpSpPr>
          <p:cNvPr id="3" name="Group 3"/>
          <p:cNvGrpSpPr/>
          <p:nvPr/>
        </p:nvGrpSpPr>
        <p:grpSpPr>
          <a:xfrm>
            <a:off x="428552" y="1028700"/>
            <a:ext cx="17472578" cy="1596175"/>
            <a:chOff x="0" y="0"/>
            <a:chExt cx="4601831" cy="420392"/>
          </a:xfrm>
        </p:grpSpPr>
        <p:sp>
          <p:nvSpPr>
            <p:cNvPr id="4" name="Freeform 4"/>
            <p:cNvSpPr/>
            <p:nvPr/>
          </p:nvSpPr>
          <p:spPr>
            <a:xfrm>
              <a:off x="0" y="0"/>
              <a:ext cx="4601831" cy="420392"/>
            </a:xfrm>
            <a:custGeom>
              <a:avLst/>
              <a:gdLst/>
              <a:ahLst/>
              <a:cxnLst/>
              <a:rect l="l" t="t" r="r" b="b"/>
              <a:pathLst>
                <a:path w="4601831" h="420392">
                  <a:moveTo>
                    <a:pt x="0" y="0"/>
                  </a:moveTo>
                  <a:lnTo>
                    <a:pt x="4601831" y="0"/>
                  </a:lnTo>
                  <a:lnTo>
                    <a:pt x="4601831" y="420392"/>
                  </a:lnTo>
                  <a:lnTo>
                    <a:pt x="0" y="420392"/>
                  </a:lnTo>
                  <a:close/>
                </a:path>
              </a:pathLst>
            </a:custGeom>
            <a:solidFill>
              <a:srgbClr val="B6294F"/>
            </a:solidFill>
          </p:spPr>
        </p:sp>
        <p:sp>
          <p:nvSpPr>
            <p:cNvPr id="5" name="TextBox 5"/>
            <p:cNvSpPr txBox="1"/>
            <p:nvPr/>
          </p:nvSpPr>
          <p:spPr>
            <a:xfrm>
              <a:off x="0" y="-57150"/>
              <a:ext cx="4601831" cy="477542"/>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428552" y="191572"/>
            <a:ext cx="600148" cy="583090"/>
          </a:xfrm>
          <a:custGeom>
            <a:avLst/>
            <a:gdLst/>
            <a:ahLst/>
            <a:cxnLst/>
            <a:rect l="l" t="t" r="r" b="b"/>
            <a:pathLst>
              <a:path w="600148" h="583090">
                <a:moveTo>
                  <a:pt x="0" y="0"/>
                </a:moveTo>
                <a:lnTo>
                  <a:pt x="600148" y="0"/>
                </a:lnTo>
                <a:lnTo>
                  <a:pt x="600148" y="583090"/>
                </a:lnTo>
                <a:lnTo>
                  <a:pt x="0" y="583090"/>
                </a:lnTo>
                <a:lnTo>
                  <a:pt x="0" y="0"/>
                </a:lnTo>
                <a:close/>
              </a:path>
            </a:pathLst>
          </a:custGeom>
          <a:blipFill>
            <a:blip r:embed="rId3"/>
            <a:stretch>
              <a:fillRect/>
            </a:stretch>
          </a:blipFill>
        </p:spPr>
      </p:sp>
      <p:sp>
        <p:nvSpPr>
          <p:cNvPr id="7" name="Freeform 7"/>
          <p:cNvSpPr/>
          <p:nvPr/>
        </p:nvSpPr>
        <p:spPr>
          <a:xfrm>
            <a:off x="16433548" y="9525"/>
            <a:ext cx="1448107" cy="965405"/>
          </a:xfrm>
          <a:custGeom>
            <a:avLst/>
            <a:gdLst/>
            <a:ahLst/>
            <a:cxnLst/>
            <a:rect l="l" t="t" r="r" b="b"/>
            <a:pathLst>
              <a:path w="1448107" h="965405">
                <a:moveTo>
                  <a:pt x="0" y="0"/>
                </a:moveTo>
                <a:lnTo>
                  <a:pt x="1448108" y="0"/>
                </a:lnTo>
                <a:lnTo>
                  <a:pt x="1448108" y="965405"/>
                </a:lnTo>
                <a:lnTo>
                  <a:pt x="0" y="965405"/>
                </a:lnTo>
                <a:lnTo>
                  <a:pt x="0" y="0"/>
                </a:lnTo>
                <a:close/>
              </a:path>
            </a:pathLst>
          </a:custGeom>
          <a:blipFill>
            <a:blip r:embed="rId4"/>
            <a:stretch>
              <a:fillRect/>
            </a:stretch>
          </a:blipFill>
        </p:spPr>
      </p:sp>
      <p:grpSp>
        <p:nvGrpSpPr>
          <p:cNvPr id="8" name="Group 8"/>
          <p:cNvGrpSpPr/>
          <p:nvPr/>
        </p:nvGrpSpPr>
        <p:grpSpPr>
          <a:xfrm>
            <a:off x="5064548" y="2422414"/>
            <a:ext cx="8158903" cy="1312201"/>
            <a:chOff x="0" y="0"/>
            <a:chExt cx="2148847" cy="345600"/>
          </a:xfrm>
        </p:grpSpPr>
        <p:sp>
          <p:nvSpPr>
            <p:cNvPr id="9" name="Freeform 9"/>
            <p:cNvSpPr/>
            <p:nvPr/>
          </p:nvSpPr>
          <p:spPr>
            <a:xfrm>
              <a:off x="0" y="0"/>
              <a:ext cx="2148847" cy="345600"/>
            </a:xfrm>
            <a:custGeom>
              <a:avLst/>
              <a:gdLst/>
              <a:ahLst/>
              <a:cxnLst/>
              <a:rect l="l" t="t" r="r" b="b"/>
              <a:pathLst>
                <a:path w="2148847" h="345600">
                  <a:moveTo>
                    <a:pt x="18029" y="0"/>
                  </a:moveTo>
                  <a:lnTo>
                    <a:pt x="2130818" y="0"/>
                  </a:lnTo>
                  <a:cubicBezTo>
                    <a:pt x="2140775" y="0"/>
                    <a:pt x="2148847" y="8072"/>
                    <a:pt x="2148847" y="18029"/>
                  </a:cubicBezTo>
                  <a:lnTo>
                    <a:pt x="2148847" y="327571"/>
                  </a:lnTo>
                  <a:cubicBezTo>
                    <a:pt x="2148847" y="337529"/>
                    <a:pt x="2140775" y="345600"/>
                    <a:pt x="2130818" y="345600"/>
                  </a:cubicBezTo>
                  <a:lnTo>
                    <a:pt x="18029" y="345600"/>
                  </a:lnTo>
                  <a:cubicBezTo>
                    <a:pt x="8072" y="345600"/>
                    <a:pt x="0" y="337529"/>
                    <a:pt x="0" y="327571"/>
                  </a:cubicBezTo>
                  <a:lnTo>
                    <a:pt x="0" y="18029"/>
                  </a:lnTo>
                  <a:cubicBezTo>
                    <a:pt x="0" y="8072"/>
                    <a:pt x="8072" y="0"/>
                    <a:pt x="18029" y="0"/>
                  </a:cubicBezTo>
                  <a:close/>
                </a:path>
              </a:pathLst>
            </a:custGeom>
            <a:gradFill rotWithShape="1">
              <a:gsLst>
                <a:gs pos="0">
                  <a:srgbClr val="FFB715">
                    <a:alpha val="100000"/>
                  </a:srgbClr>
                </a:gs>
                <a:gs pos="100000">
                  <a:srgbClr val="FF914D">
                    <a:alpha val="100000"/>
                  </a:srgbClr>
                </a:gs>
              </a:gsLst>
              <a:lin ang="5400000"/>
            </a:gradFill>
          </p:spPr>
        </p:sp>
        <p:sp>
          <p:nvSpPr>
            <p:cNvPr id="10" name="TextBox 10"/>
            <p:cNvSpPr txBox="1"/>
            <p:nvPr/>
          </p:nvSpPr>
          <p:spPr>
            <a:xfrm>
              <a:off x="0" y="-57150"/>
              <a:ext cx="2148847" cy="402750"/>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14330385" y="2237471"/>
            <a:ext cx="3440641" cy="2120295"/>
          </a:xfrm>
          <a:custGeom>
            <a:avLst/>
            <a:gdLst/>
            <a:ahLst/>
            <a:cxnLst/>
            <a:rect l="l" t="t" r="r" b="b"/>
            <a:pathLst>
              <a:path w="3440641" h="2120295">
                <a:moveTo>
                  <a:pt x="0" y="0"/>
                </a:moveTo>
                <a:lnTo>
                  <a:pt x="3440642" y="0"/>
                </a:lnTo>
                <a:lnTo>
                  <a:pt x="3440642" y="2120296"/>
                </a:lnTo>
                <a:lnTo>
                  <a:pt x="0" y="2120296"/>
                </a:lnTo>
                <a:lnTo>
                  <a:pt x="0" y="0"/>
                </a:lnTo>
                <a:close/>
              </a:path>
            </a:pathLst>
          </a:custGeom>
          <a:blipFill>
            <a:blip r:embed="rId5"/>
            <a:stretch>
              <a:fillRect/>
            </a:stretch>
          </a:blipFill>
        </p:spPr>
      </p:sp>
      <p:sp>
        <p:nvSpPr>
          <p:cNvPr id="12" name="TextBox 12"/>
          <p:cNvSpPr txBox="1"/>
          <p:nvPr/>
        </p:nvSpPr>
        <p:spPr>
          <a:xfrm>
            <a:off x="5377461" y="2770476"/>
            <a:ext cx="7533077" cy="660273"/>
          </a:xfrm>
          <a:prstGeom prst="rect">
            <a:avLst/>
          </a:prstGeom>
        </p:spPr>
        <p:txBody>
          <a:bodyPr lIns="0" tIns="0" rIns="0" bIns="0" rtlCol="0" anchor="t">
            <a:spAutoFit/>
          </a:bodyPr>
          <a:lstStyle/>
          <a:p>
            <a:pPr algn="ctr">
              <a:lnSpc>
                <a:spcPts val="5166"/>
              </a:lnSpc>
            </a:pPr>
            <a:r>
              <a:rPr lang="en-US" sz="4200" b="1">
                <a:solidFill>
                  <a:srgbClr val="FFFFFF"/>
                </a:solidFill>
                <a:latin typeface="Arimo Bold"/>
                <a:ea typeface="Arimo Bold"/>
                <a:cs typeface="Arimo Bold"/>
                <a:sym typeface="Arimo Bold"/>
              </a:rPr>
              <a:t>CarbLock</a:t>
            </a:r>
          </a:p>
        </p:txBody>
      </p:sp>
      <p:sp>
        <p:nvSpPr>
          <p:cNvPr id="13" name="TextBox 13"/>
          <p:cNvSpPr txBox="1"/>
          <p:nvPr/>
        </p:nvSpPr>
        <p:spPr>
          <a:xfrm>
            <a:off x="1228687" y="336751"/>
            <a:ext cx="13072021" cy="264158"/>
          </a:xfrm>
          <a:prstGeom prst="rect">
            <a:avLst/>
          </a:prstGeom>
        </p:spPr>
        <p:txBody>
          <a:bodyPr lIns="0" tIns="0" rIns="0" bIns="0" rtlCol="0" anchor="t">
            <a:spAutoFit/>
          </a:bodyPr>
          <a:lstStyle/>
          <a:p>
            <a:pPr algn="l">
              <a:lnSpc>
                <a:spcPts val="2240"/>
              </a:lnSpc>
            </a:pPr>
            <a:r>
              <a:rPr lang="en-US" sz="1600" b="1" spc="472">
                <a:solidFill>
                  <a:srgbClr val="545454"/>
                </a:solidFill>
                <a:latin typeface="Canva Sans 2 Bold"/>
                <a:ea typeface="Canva Sans 2 Bold"/>
                <a:cs typeface="Canva Sans 2 Bold"/>
                <a:sym typeface="Canva Sans 2 Bold"/>
              </a:rPr>
              <a:t>ONLY OPEN TO THE DS WHO HAVE ALREADY INSTALLED THE V-MOMENT APPLICATION </a:t>
            </a:r>
          </a:p>
        </p:txBody>
      </p:sp>
      <p:sp>
        <p:nvSpPr>
          <p:cNvPr id="14" name="TextBox 14"/>
          <p:cNvSpPr txBox="1"/>
          <p:nvPr/>
        </p:nvSpPr>
        <p:spPr>
          <a:xfrm rot="788004">
            <a:off x="14922647" y="2773562"/>
            <a:ext cx="2248769" cy="999808"/>
          </a:xfrm>
          <a:prstGeom prst="rect">
            <a:avLst/>
          </a:prstGeom>
        </p:spPr>
        <p:txBody>
          <a:bodyPr lIns="0" tIns="0" rIns="0" bIns="0" rtlCol="0" anchor="t">
            <a:spAutoFit/>
          </a:bodyPr>
          <a:lstStyle/>
          <a:p>
            <a:pPr algn="ctr">
              <a:lnSpc>
                <a:spcPts val="7227"/>
              </a:lnSpc>
            </a:pPr>
            <a:r>
              <a:rPr lang="en-US" sz="7942" b="1">
                <a:solidFill>
                  <a:srgbClr val="FFFFFF"/>
                </a:solidFill>
                <a:latin typeface="Bebas Neue Bold"/>
                <a:ea typeface="Bebas Neue Bold"/>
                <a:cs typeface="Bebas Neue Bold"/>
                <a:sym typeface="Bebas Neue Bold"/>
              </a:rPr>
              <a:t>2+1</a:t>
            </a:r>
          </a:p>
        </p:txBody>
      </p:sp>
      <p:sp>
        <p:nvSpPr>
          <p:cNvPr id="15" name="TextBox 15"/>
          <p:cNvSpPr txBox="1"/>
          <p:nvPr/>
        </p:nvSpPr>
        <p:spPr>
          <a:xfrm>
            <a:off x="4191000" y="1567583"/>
            <a:ext cx="8615381" cy="933467"/>
          </a:xfrm>
          <a:prstGeom prst="rect">
            <a:avLst/>
          </a:prstGeom>
        </p:spPr>
        <p:txBody>
          <a:bodyPr wrap="square" lIns="0" tIns="0" rIns="0" bIns="0" rtlCol="0" anchor="t">
            <a:spAutoFit/>
          </a:bodyPr>
          <a:lstStyle/>
          <a:p>
            <a:pPr algn="ctr">
              <a:lnSpc>
                <a:spcPts val="6750"/>
              </a:lnSpc>
            </a:pPr>
            <a:r>
              <a:rPr lang="en-US" sz="7500" spc="225" dirty="0">
                <a:solidFill>
                  <a:srgbClr val="FFFFFF"/>
                </a:solidFill>
                <a:latin typeface="Bebas Neue"/>
                <a:ea typeface="Bebas Neue"/>
                <a:cs typeface="Bebas Neue"/>
                <a:sym typeface="Bebas Neue"/>
              </a:rPr>
              <a:t>SPECIALUS PASIŪLYMAS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28552" y="2160484"/>
            <a:ext cx="17472578" cy="8126516"/>
          </a:xfrm>
          <a:custGeom>
            <a:avLst/>
            <a:gdLst/>
            <a:ahLst/>
            <a:cxnLst/>
            <a:rect l="l" t="t" r="r" b="b"/>
            <a:pathLst>
              <a:path w="17472578" h="8126516">
                <a:moveTo>
                  <a:pt x="0" y="0"/>
                </a:moveTo>
                <a:lnTo>
                  <a:pt x="17472578" y="0"/>
                </a:lnTo>
                <a:lnTo>
                  <a:pt x="17472578" y="8126516"/>
                </a:lnTo>
                <a:lnTo>
                  <a:pt x="0" y="8126516"/>
                </a:lnTo>
                <a:lnTo>
                  <a:pt x="0" y="0"/>
                </a:lnTo>
                <a:close/>
              </a:path>
            </a:pathLst>
          </a:custGeom>
          <a:blipFill>
            <a:blip r:embed="rId2"/>
            <a:stretch>
              <a:fillRect t="-16331" b="-3672"/>
            </a:stretch>
          </a:blipFill>
        </p:spPr>
      </p:sp>
      <p:grpSp>
        <p:nvGrpSpPr>
          <p:cNvPr id="3" name="Group 3"/>
          <p:cNvGrpSpPr/>
          <p:nvPr/>
        </p:nvGrpSpPr>
        <p:grpSpPr>
          <a:xfrm>
            <a:off x="428552" y="1028700"/>
            <a:ext cx="17472578" cy="1596175"/>
            <a:chOff x="0" y="0"/>
            <a:chExt cx="4601831" cy="420392"/>
          </a:xfrm>
        </p:grpSpPr>
        <p:sp>
          <p:nvSpPr>
            <p:cNvPr id="4" name="Freeform 4"/>
            <p:cNvSpPr/>
            <p:nvPr/>
          </p:nvSpPr>
          <p:spPr>
            <a:xfrm>
              <a:off x="0" y="0"/>
              <a:ext cx="4601831" cy="420392"/>
            </a:xfrm>
            <a:custGeom>
              <a:avLst/>
              <a:gdLst/>
              <a:ahLst/>
              <a:cxnLst/>
              <a:rect l="l" t="t" r="r" b="b"/>
              <a:pathLst>
                <a:path w="4601831" h="420392">
                  <a:moveTo>
                    <a:pt x="0" y="0"/>
                  </a:moveTo>
                  <a:lnTo>
                    <a:pt x="4601831" y="0"/>
                  </a:lnTo>
                  <a:lnTo>
                    <a:pt x="4601831" y="420392"/>
                  </a:lnTo>
                  <a:lnTo>
                    <a:pt x="0" y="420392"/>
                  </a:lnTo>
                  <a:close/>
                </a:path>
              </a:pathLst>
            </a:custGeom>
            <a:solidFill>
              <a:srgbClr val="B6294F"/>
            </a:solidFill>
          </p:spPr>
        </p:sp>
        <p:sp>
          <p:nvSpPr>
            <p:cNvPr id="5" name="TextBox 5"/>
            <p:cNvSpPr txBox="1"/>
            <p:nvPr/>
          </p:nvSpPr>
          <p:spPr>
            <a:xfrm>
              <a:off x="0" y="-57150"/>
              <a:ext cx="4601831" cy="477542"/>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428552" y="191572"/>
            <a:ext cx="600148" cy="583090"/>
          </a:xfrm>
          <a:custGeom>
            <a:avLst/>
            <a:gdLst/>
            <a:ahLst/>
            <a:cxnLst/>
            <a:rect l="l" t="t" r="r" b="b"/>
            <a:pathLst>
              <a:path w="600148" h="583090">
                <a:moveTo>
                  <a:pt x="0" y="0"/>
                </a:moveTo>
                <a:lnTo>
                  <a:pt x="600148" y="0"/>
                </a:lnTo>
                <a:lnTo>
                  <a:pt x="600148" y="583090"/>
                </a:lnTo>
                <a:lnTo>
                  <a:pt x="0" y="583090"/>
                </a:lnTo>
                <a:lnTo>
                  <a:pt x="0" y="0"/>
                </a:lnTo>
                <a:close/>
              </a:path>
            </a:pathLst>
          </a:custGeom>
          <a:blipFill>
            <a:blip r:embed="rId3"/>
            <a:stretch>
              <a:fillRect/>
            </a:stretch>
          </a:blipFill>
        </p:spPr>
      </p:sp>
      <p:sp>
        <p:nvSpPr>
          <p:cNvPr id="7" name="Freeform 7"/>
          <p:cNvSpPr/>
          <p:nvPr/>
        </p:nvSpPr>
        <p:spPr>
          <a:xfrm>
            <a:off x="16433548" y="9525"/>
            <a:ext cx="1448107" cy="965405"/>
          </a:xfrm>
          <a:custGeom>
            <a:avLst/>
            <a:gdLst/>
            <a:ahLst/>
            <a:cxnLst/>
            <a:rect l="l" t="t" r="r" b="b"/>
            <a:pathLst>
              <a:path w="1448107" h="965405">
                <a:moveTo>
                  <a:pt x="0" y="0"/>
                </a:moveTo>
                <a:lnTo>
                  <a:pt x="1448108" y="0"/>
                </a:lnTo>
                <a:lnTo>
                  <a:pt x="1448108" y="965405"/>
                </a:lnTo>
                <a:lnTo>
                  <a:pt x="0" y="965405"/>
                </a:lnTo>
                <a:lnTo>
                  <a:pt x="0" y="0"/>
                </a:lnTo>
                <a:close/>
              </a:path>
            </a:pathLst>
          </a:custGeom>
          <a:blipFill>
            <a:blip r:embed="rId4"/>
            <a:stretch>
              <a:fillRect/>
            </a:stretch>
          </a:blipFill>
        </p:spPr>
      </p:sp>
      <p:sp>
        <p:nvSpPr>
          <p:cNvPr id="8" name="Freeform 8"/>
          <p:cNvSpPr/>
          <p:nvPr/>
        </p:nvSpPr>
        <p:spPr>
          <a:xfrm>
            <a:off x="14330385" y="2237471"/>
            <a:ext cx="3440641" cy="2120295"/>
          </a:xfrm>
          <a:custGeom>
            <a:avLst/>
            <a:gdLst/>
            <a:ahLst/>
            <a:cxnLst/>
            <a:rect l="l" t="t" r="r" b="b"/>
            <a:pathLst>
              <a:path w="3440641" h="2120295">
                <a:moveTo>
                  <a:pt x="0" y="0"/>
                </a:moveTo>
                <a:lnTo>
                  <a:pt x="3440642" y="0"/>
                </a:lnTo>
                <a:lnTo>
                  <a:pt x="3440642" y="2120296"/>
                </a:lnTo>
                <a:lnTo>
                  <a:pt x="0" y="2120296"/>
                </a:lnTo>
                <a:lnTo>
                  <a:pt x="0" y="0"/>
                </a:lnTo>
                <a:close/>
              </a:path>
            </a:pathLst>
          </a:custGeom>
          <a:blipFill>
            <a:blip r:embed="rId5"/>
            <a:stretch>
              <a:fillRect/>
            </a:stretch>
          </a:blipFill>
        </p:spPr>
      </p:sp>
      <p:sp>
        <p:nvSpPr>
          <p:cNvPr id="9" name="TextBox 9"/>
          <p:cNvSpPr txBox="1"/>
          <p:nvPr/>
        </p:nvSpPr>
        <p:spPr>
          <a:xfrm>
            <a:off x="1228687" y="336751"/>
            <a:ext cx="13072021" cy="264158"/>
          </a:xfrm>
          <a:prstGeom prst="rect">
            <a:avLst/>
          </a:prstGeom>
        </p:spPr>
        <p:txBody>
          <a:bodyPr lIns="0" tIns="0" rIns="0" bIns="0" rtlCol="0" anchor="t">
            <a:spAutoFit/>
          </a:bodyPr>
          <a:lstStyle/>
          <a:p>
            <a:pPr algn="l">
              <a:lnSpc>
                <a:spcPts val="2240"/>
              </a:lnSpc>
            </a:pPr>
            <a:r>
              <a:rPr lang="en-US" sz="1600" b="1" spc="472">
                <a:solidFill>
                  <a:srgbClr val="545454"/>
                </a:solidFill>
                <a:latin typeface="Canva Sans 2 Bold"/>
                <a:ea typeface="Canva Sans 2 Bold"/>
                <a:cs typeface="Canva Sans 2 Bold"/>
                <a:sym typeface="Canva Sans 2 Bold"/>
              </a:rPr>
              <a:t>ONLY OPEN TO THE DS WHO HAVE ALREADY INSTALLED THE V-MOMENT APPLICATION </a:t>
            </a:r>
          </a:p>
        </p:txBody>
      </p:sp>
      <p:sp>
        <p:nvSpPr>
          <p:cNvPr id="10" name="TextBox 10"/>
          <p:cNvSpPr txBox="1"/>
          <p:nvPr/>
        </p:nvSpPr>
        <p:spPr>
          <a:xfrm>
            <a:off x="5041553" y="1567583"/>
            <a:ext cx="8204895" cy="945373"/>
          </a:xfrm>
          <a:prstGeom prst="rect">
            <a:avLst/>
          </a:prstGeom>
        </p:spPr>
        <p:txBody>
          <a:bodyPr lIns="0" tIns="0" rIns="0" bIns="0" rtlCol="0" anchor="t">
            <a:spAutoFit/>
          </a:bodyPr>
          <a:lstStyle/>
          <a:p>
            <a:pPr algn="ctr">
              <a:lnSpc>
                <a:spcPts val="6750"/>
              </a:lnSpc>
            </a:pPr>
            <a:r>
              <a:rPr lang="en-US" sz="7500" b="1" spc="225">
                <a:solidFill>
                  <a:srgbClr val="FFFFFF"/>
                </a:solidFill>
                <a:latin typeface="Bebas Neue Bold"/>
                <a:ea typeface="Bebas Neue Bold"/>
                <a:cs typeface="Bebas Neue Bold"/>
                <a:sym typeface="Bebas Neue Bold"/>
              </a:rPr>
              <a:t>PASIŪLYMAS PRIETAISAMS</a:t>
            </a:r>
          </a:p>
        </p:txBody>
      </p:sp>
      <p:sp>
        <p:nvSpPr>
          <p:cNvPr id="11" name="TextBox 11"/>
          <p:cNvSpPr txBox="1"/>
          <p:nvPr/>
        </p:nvSpPr>
        <p:spPr>
          <a:xfrm rot="788004">
            <a:off x="14922647" y="2773562"/>
            <a:ext cx="2248769" cy="999808"/>
          </a:xfrm>
          <a:prstGeom prst="rect">
            <a:avLst/>
          </a:prstGeom>
        </p:spPr>
        <p:txBody>
          <a:bodyPr lIns="0" tIns="0" rIns="0" bIns="0" rtlCol="0" anchor="t">
            <a:spAutoFit/>
          </a:bodyPr>
          <a:lstStyle/>
          <a:p>
            <a:pPr algn="ctr">
              <a:lnSpc>
                <a:spcPts val="7227"/>
              </a:lnSpc>
            </a:pPr>
            <a:r>
              <a:rPr lang="en-US" sz="7942" b="1">
                <a:solidFill>
                  <a:srgbClr val="FFFFFF"/>
                </a:solidFill>
                <a:latin typeface="Bebas Neue Bold"/>
                <a:ea typeface="Bebas Neue Bold"/>
                <a:cs typeface="Bebas Neue Bold"/>
                <a:sym typeface="Bebas Neue Bold"/>
              </a:rPr>
              <a:t>-30 %</a:t>
            </a:r>
          </a:p>
        </p:txBody>
      </p:sp>
      <p:grpSp>
        <p:nvGrpSpPr>
          <p:cNvPr id="12" name="Group 12"/>
          <p:cNvGrpSpPr/>
          <p:nvPr/>
        </p:nvGrpSpPr>
        <p:grpSpPr>
          <a:xfrm>
            <a:off x="5064548" y="2422414"/>
            <a:ext cx="8158903" cy="2160533"/>
            <a:chOff x="0" y="0"/>
            <a:chExt cx="2148847" cy="569029"/>
          </a:xfrm>
        </p:grpSpPr>
        <p:sp>
          <p:nvSpPr>
            <p:cNvPr id="13" name="Freeform 13"/>
            <p:cNvSpPr/>
            <p:nvPr/>
          </p:nvSpPr>
          <p:spPr>
            <a:xfrm>
              <a:off x="0" y="0"/>
              <a:ext cx="2148847" cy="569029"/>
            </a:xfrm>
            <a:custGeom>
              <a:avLst/>
              <a:gdLst/>
              <a:ahLst/>
              <a:cxnLst/>
              <a:rect l="l" t="t" r="r" b="b"/>
              <a:pathLst>
                <a:path w="2148847" h="569029">
                  <a:moveTo>
                    <a:pt x="18029" y="0"/>
                  </a:moveTo>
                  <a:lnTo>
                    <a:pt x="2130818" y="0"/>
                  </a:lnTo>
                  <a:cubicBezTo>
                    <a:pt x="2140775" y="0"/>
                    <a:pt x="2148847" y="8072"/>
                    <a:pt x="2148847" y="18029"/>
                  </a:cubicBezTo>
                  <a:lnTo>
                    <a:pt x="2148847" y="551000"/>
                  </a:lnTo>
                  <a:cubicBezTo>
                    <a:pt x="2148847" y="560957"/>
                    <a:pt x="2140775" y="569029"/>
                    <a:pt x="2130818" y="569029"/>
                  </a:cubicBezTo>
                  <a:lnTo>
                    <a:pt x="18029" y="569029"/>
                  </a:lnTo>
                  <a:cubicBezTo>
                    <a:pt x="8072" y="569029"/>
                    <a:pt x="0" y="560957"/>
                    <a:pt x="0" y="551000"/>
                  </a:cubicBezTo>
                  <a:lnTo>
                    <a:pt x="0" y="18029"/>
                  </a:lnTo>
                  <a:cubicBezTo>
                    <a:pt x="0" y="8072"/>
                    <a:pt x="8072" y="0"/>
                    <a:pt x="18029" y="0"/>
                  </a:cubicBezTo>
                  <a:close/>
                </a:path>
              </a:pathLst>
            </a:custGeom>
            <a:gradFill rotWithShape="1">
              <a:gsLst>
                <a:gs pos="0">
                  <a:srgbClr val="FFB715">
                    <a:alpha val="100000"/>
                  </a:srgbClr>
                </a:gs>
                <a:gs pos="100000">
                  <a:srgbClr val="FF914D">
                    <a:alpha val="100000"/>
                  </a:srgbClr>
                </a:gs>
              </a:gsLst>
              <a:lin ang="5400000"/>
            </a:gradFill>
          </p:spPr>
        </p:sp>
        <p:sp>
          <p:nvSpPr>
            <p:cNvPr id="14" name="TextBox 14"/>
            <p:cNvSpPr txBox="1"/>
            <p:nvPr/>
          </p:nvSpPr>
          <p:spPr>
            <a:xfrm>
              <a:off x="0" y="-57150"/>
              <a:ext cx="2148847" cy="626179"/>
            </a:xfrm>
            <a:prstGeom prst="rect">
              <a:avLst/>
            </a:prstGeom>
          </p:spPr>
          <p:txBody>
            <a:bodyPr lIns="50800" tIns="50800" rIns="50800" bIns="50800" rtlCol="0" anchor="ctr"/>
            <a:lstStyle/>
            <a:p>
              <a:pPr algn="ctr">
                <a:lnSpc>
                  <a:spcPts val="2659"/>
                </a:lnSpc>
              </a:pPr>
              <a:endParaRPr/>
            </a:p>
          </p:txBody>
        </p:sp>
      </p:grpSp>
      <p:sp>
        <p:nvSpPr>
          <p:cNvPr id="15" name="TextBox 15"/>
          <p:cNvSpPr txBox="1"/>
          <p:nvPr/>
        </p:nvSpPr>
        <p:spPr>
          <a:xfrm>
            <a:off x="5377461" y="2513299"/>
            <a:ext cx="7533077" cy="1587246"/>
          </a:xfrm>
          <a:prstGeom prst="rect">
            <a:avLst/>
          </a:prstGeom>
        </p:spPr>
        <p:txBody>
          <a:bodyPr lIns="0" tIns="0" rIns="0" bIns="0" rtlCol="0" anchor="t">
            <a:spAutoFit/>
          </a:bodyPr>
          <a:lstStyle/>
          <a:p>
            <a:pPr algn="ctr">
              <a:lnSpc>
                <a:spcPts val="4182"/>
              </a:lnSpc>
            </a:pPr>
            <a:r>
              <a:rPr lang="en-US" sz="3400" b="1">
                <a:solidFill>
                  <a:srgbClr val="FFFFFF"/>
                </a:solidFill>
                <a:latin typeface="Arimo Bold"/>
                <a:ea typeface="Arimo Bold"/>
                <a:cs typeface="Arimo Bold"/>
                <a:sym typeface="Arimo Bold"/>
              </a:rPr>
              <a:t>Kraujo apytaką gerinantis masažuoklis (BCM)</a:t>
            </a:r>
          </a:p>
          <a:p>
            <a:pPr algn="ctr">
              <a:lnSpc>
                <a:spcPts val="4182"/>
              </a:lnSpc>
            </a:pPr>
            <a:r>
              <a:rPr lang="en-US" sz="3400" b="1">
                <a:solidFill>
                  <a:srgbClr val="FFFFFF"/>
                </a:solidFill>
                <a:latin typeface="Arimo Bold"/>
                <a:ea typeface="Arimo Bold"/>
                <a:cs typeface="Arimo Bold"/>
                <a:sym typeface="Arimo Bold"/>
              </a:rPr>
              <a:t>Daugiafunkcis masažuoklis (MHA)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28552" y="1471143"/>
            <a:ext cx="17453104" cy="9741267"/>
          </a:xfrm>
          <a:custGeom>
            <a:avLst/>
            <a:gdLst/>
            <a:ahLst/>
            <a:cxnLst/>
            <a:rect l="l" t="t" r="r" b="b"/>
            <a:pathLst>
              <a:path w="17453104" h="9741267">
                <a:moveTo>
                  <a:pt x="0" y="0"/>
                </a:moveTo>
                <a:lnTo>
                  <a:pt x="17453104" y="0"/>
                </a:lnTo>
                <a:lnTo>
                  <a:pt x="17453104" y="9741267"/>
                </a:lnTo>
                <a:lnTo>
                  <a:pt x="0" y="9741267"/>
                </a:lnTo>
                <a:lnTo>
                  <a:pt x="0" y="0"/>
                </a:lnTo>
                <a:close/>
              </a:path>
            </a:pathLst>
          </a:custGeom>
          <a:blipFill>
            <a:blip r:embed="rId2"/>
            <a:stretch>
              <a:fillRect/>
            </a:stretch>
          </a:blipFill>
        </p:spPr>
      </p:sp>
      <p:grpSp>
        <p:nvGrpSpPr>
          <p:cNvPr id="3" name="Group 3"/>
          <p:cNvGrpSpPr/>
          <p:nvPr/>
        </p:nvGrpSpPr>
        <p:grpSpPr>
          <a:xfrm>
            <a:off x="428552" y="1028700"/>
            <a:ext cx="17472578" cy="1596175"/>
            <a:chOff x="0" y="0"/>
            <a:chExt cx="4601831" cy="420392"/>
          </a:xfrm>
        </p:grpSpPr>
        <p:sp>
          <p:nvSpPr>
            <p:cNvPr id="4" name="Freeform 4"/>
            <p:cNvSpPr/>
            <p:nvPr/>
          </p:nvSpPr>
          <p:spPr>
            <a:xfrm>
              <a:off x="0" y="0"/>
              <a:ext cx="4601831" cy="420392"/>
            </a:xfrm>
            <a:custGeom>
              <a:avLst/>
              <a:gdLst/>
              <a:ahLst/>
              <a:cxnLst/>
              <a:rect l="l" t="t" r="r" b="b"/>
              <a:pathLst>
                <a:path w="4601831" h="420392">
                  <a:moveTo>
                    <a:pt x="0" y="0"/>
                  </a:moveTo>
                  <a:lnTo>
                    <a:pt x="4601831" y="0"/>
                  </a:lnTo>
                  <a:lnTo>
                    <a:pt x="4601831" y="420392"/>
                  </a:lnTo>
                  <a:lnTo>
                    <a:pt x="0" y="420392"/>
                  </a:lnTo>
                  <a:close/>
                </a:path>
              </a:pathLst>
            </a:custGeom>
            <a:solidFill>
              <a:srgbClr val="B6294F"/>
            </a:solidFill>
          </p:spPr>
        </p:sp>
        <p:sp>
          <p:nvSpPr>
            <p:cNvPr id="5" name="TextBox 5"/>
            <p:cNvSpPr txBox="1"/>
            <p:nvPr/>
          </p:nvSpPr>
          <p:spPr>
            <a:xfrm>
              <a:off x="0" y="-57150"/>
              <a:ext cx="4601831" cy="477542"/>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428552" y="191572"/>
            <a:ext cx="600148" cy="583090"/>
          </a:xfrm>
          <a:custGeom>
            <a:avLst/>
            <a:gdLst/>
            <a:ahLst/>
            <a:cxnLst/>
            <a:rect l="l" t="t" r="r" b="b"/>
            <a:pathLst>
              <a:path w="600148" h="583090">
                <a:moveTo>
                  <a:pt x="0" y="0"/>
                </a:moveTo>
                <a:lnTo>
                  <a:pt x="600148" y="0"/>
                </a:lnTo>
                <a:lnTo>
                  <a:pt x="600148" y="583090"/>
                </a:lnTo>
                <a:lnTo>
                  <a:pt x="0" y="583090"/>
                </a:lnTo>
                <a:lnTo>
                  <a:pt x="0" y="0"/>
                </a:lnTo>
                <a:close/>
              </a:path>
            </a:pathLst>
          </a:custGeom>
          <a:blipFill>
            <a:blip r:embed="rId3"/>
            <a:stretch>
              <a:fillRect/>
            </a:stretch>
          </a:blipFill>
        </p:spPr>
      </p:sp>
      <p:sp>
        <p:nvSpPr>
          <p:cNvPr id="7" name="Freeform 7"/>
          <p:cNvSpPr/>
          <p:nvPr/>
        </p:nvSpPr>
        <p:spPr>
          <a:xfrm>
            <a:off x="16433548" y="9525"/>
            <a:ext cx="1448107" cy="965405"/>
          </a:xfrm>
          <a:custGeom>
            <a:avLst/>
            <a:gdLst/>
            <a:ahLst/>
            <a:cxnLst/>
            <a:rect l="l" t="t" r="r" b="b"/>
            <a:pathLst>
              <a:path w="1448107" h="965405">
                <a:moveTo>
                  <a:pt x="0" y="0"/>
                </a:moveTo>
                <a:lnTo>
                  <a:pt x="1448108" y="0"/>
                </a:lnTo>
                <a:lnTo>
                  <a:pt x="1448108" y="965405"/>
                </a:lnTo>
                <a:lnTo>
                  <a:pt x="0" y="965405"/>
                </a:lnTo>
                <a:lnTo>
                  <a:pt x="0" y="0"/>
                </a:lnTo>
                <a:close/>
              </a:path>
            </a:pathLst>
          </a:custGeom>
          <a:blipFill>
            <a:blip r:embed="rId4"/>
            <a:stretch>
              <a:fillRect/>
            </a:stretch>
          </a:blipFill>
        </p:spPr>
      </p:sp>
      <p:sp>
        <p:nvSpPr>
          <p:cNvPr id="8" name="Freeform 8"/>
          <p:cNvSpPr/>
          <p:nvPr/>
        </p:nvSpPr>
        <p:spPr>
          <a:xfrm>
            <a:off x="14330385" y="2237471"/>
            <a:ext cx="3440641" cy="2120295"/>
          </a:xfrm>
          <a:custGeom>
            <a:avLst/>
            <a:gdLst/>
            <a:ahLst/>
            <a:cxnLst/>
            <a:rect l="l" t="t" r="r" b="b"/>
            <a:pathLst>
              <a:path w="3440641" h="2120295">
                <a:moveTo>
                  <a:pt x="0" y="0"/>
                </a:moveTo>
                <a:lnTo>
                  <a:pt x="3440642" y="0"/>
                </a:lnTo>
                <a:lnTo>
                  <a:pt x="3440642" y="2120296"/>
                </a:lnTo>
                <a:lnTo>
                  <a:pt x="0" y="2120296"/>
                </a:lnTo>
                <a:lnTo>
                  <a:pt x="0" y="0"/>
                </a:lnTo>
                <a:close/>
              </a:path>
            </a:pathLst>
          </a:custGeom>
          <a:blipFill>
            <a:blip r:embed="rId5"/>
            <a:stretch>
              <a:fillRect/>
            </a:stretch>
          </a:blipFill>
        </p:spPr>
      </p:sp>
      <p:sp>
        <p:nvSpPr>
          <p:cNvPr id="9" name="TextBox 9"/>
          <p:cNvSpPr txBox="1"/>
          <p:nvPr/>
        </p:nvSpPr>
        <p:spPr>
          <a:xfrm>
            <a:off x="1228687" y="336751"/>
            <a:ext cx="13072021" cy="264158"/>
          </a:xfrm>
          <a:prstGeom prst="rect">
            <a:avLst/>
          </a:prstGeom>
        </p:spPr>
        <p:txBody>
          <a:bodyPr lIns="0" tIns="0" rIns="0" bIns="0" rtlCol="0" anchor="t">
            <a:spAutoFit/>
          </a:bodyPr>
          <a:lstStyle/>
          <a:p>
            <a:pPr algn="l">
              <a:lnSpc>
                <a:spcPts val="2240"/>
              </a:lnSpc>
            </a:pPr>
            <a:r>
              <a:rPr lang="en-US" sz="1600" b="1" spc="472">
                <a:solidFill>
                  <a:srgbClr val="545454"/>
                </a:solidFill>
                <a:latin typeface="Canva Sans 2 Bold"/>
                <a:ea typeface="Canva Sans 2 Bold"/>
                <a:cs typeface="Canva Sans 2 Bold"/>
                <a:sym typeface="Canva Sans 2 Bold"/>
              </a:rPr>
              <a:t>ONLY OPEN TO THE DS WHO HAVE ALREADY INSTALLED THE V-MOMENT APPLICATION </a:t>
            </a:r>
          </a:p>
        </p:txBody>
      </p:sp>
      <p:sp>
        <p:nvSpPr>
          <p:cNvPr id="10" name="TextBox 10"/>
          <p:cNvSpPr txBox="1"/>
          <p:nvPr/>
        </p:nvSpPr>
        <p:spPr>
          <a:xfrm rot="833786">
            <a:off x="14278603" y="2849940"/>
            <a:ext cx="3410139" cy="796011"/>
          </a:xfrm>
          <a:prstGeom prst="rect">
            <a:avLst/>
          </a:prstGeom>
        </p:spPr>
        <p:txBody>
          <a:bodyPr lIns="0" tIns="0" rIns="0" bIns="0" rtlCol="0" anchor="t">
            <a:spAutoFit/>
          </a:bodyPr>
          <a:lstStyle/>
          <a:p>
            <a:pPr algn="ctr">
              <a:lnSpc>
                <a:spcPts val="5783"/>
              </a:lnSpc>
            </a:pPr>
            <a:r>
              <a:rPr lang="en-US" sz="6152" b="1">
                <a:solidFill>
                  <a:srgbClr val="FFFFFF"/>
                </a:solidFill>
                <a:latin typeface="Bebas Neue Bold"/>
                <a:ea typeface="Bebas Neue Bold"/>
                <a:cs typeface="Bebas Neue Bold"/>
                <a:sym typeface="Bebas Neue Bold"/>
              </a:rPr>
              <a:t>PO 0,3 eUR</a:t>
            </a:r>
          </a:p>
        </p:txBody>
      </p:sp>
      <p:sp>
        <p:nvSpPr>
          <p:cNvPr id="11" name="TextBox 11"/>
          <p:cNvSpPr txBox="1"/>
          <p:nvPr/>
        </p:nvSpPr>
        <p:spPr>
          <a:xfrm>
            <a:off x="1528874" y="1127330"/>
            <a:ext cx="15230253" cy="1766584"/>
          </a:xfrm>
          <a:prstGeom prst="rect">
            <a:avLst/>
          </a:prstGeom>
        </p:spPr>
        <p:txBody>
          <a:bodyPr lIns="0" tIns="0" rIns="0" bIns="0" rtlCol="0" anchor="t">
            <a:spAutoFit/>
          </a:bodyPr>
          <a:lstStyle/>
          <a:p>
            <a:pPr algn="ctr">
              <a:lnSpc>
                <a:spcPts val="6790"/>
              </a:lnSpc>
            </a:pPr>
            <a:r>
              <a:rPr lang="en-US" sz="7000" spc="210">
                <a:solidFill>
                  <a:srgbClr val="FFFFFF"/>
                </a:solidFill>
                <a:latin typeface="Bebas Neue"/>
                <a:ea typeface="Bebas Neue"/>
                <a:cs typeface="Bebas Neue"/>
                <a:sym typeface="Bebas Neue"/>
              </a:rPr>
              <a:t>TIK ESAMIEMS NARIAMS</a:t>
            </a:r>
          </a:p>
          <a:p>
            <a:pPr algn="ctr">
              <a:lnSpc>
                <a:spcPts val="6790"/>
              </a:lnSpc>
            </a:pPr>
            <a:r>
              <a:rPr lang="en-US" sz="7000" spc="210">
                <a:solidFill>
                  <a:srgbClr val="FFFFFF"/>
                </a:solidFill>
                <a:latin typeface="Bebas Neue"/>
                <a:ea typeface="Bebas Neue"/>
                <a:cs typeface="Bebas Neue"/>
                <a:sym typeface="Bebas Neue"/>
              </a:rPr>
              <a:t>+300 PV TOP UP PASIŪLYMAS</a:t>
            </a:r>
          </a:p>
        </p:txBody>
      </p:sp>
      <p:grpSp>
        <p:nvGrpSpPr>
          <p:cNvPr id="12" name="Group 12"/>
          <p:cNvGrpSpPr/>
          <p:nvPr/>
        </p:nvGrpSpPr>
        <p:grpSpPr>
          <a:xfrm>
            <a:off x="428552" y="2772340"/>
            <a:ext cx="5852864" cy="7083057"/>
            <a:chOff x="0" y="0"/>
            <a:chExt cx="714267" cy="864396"/>
          </a:xfrm>
        </p:grpSpPr>
        <p:sp>
          <p:nvSpPr>
            <p:cNvPr id="13" name="Freeform 13"/>
            <p:cNvSpPr/>
            <p:nvPr/>
          </p:nvSpPr>
          <p:spPr>
            <a:xfrm>
              <a:off x="0" y="0"/>
              <a:ext cx="714267" cy="864396"/>
            </a:xfrm>
            <a:custGeom>
              <a:avLst/>
              <a:gdLst/>
              <a:ahLst/>
              <a:cxnLst/>
              <a:rect l="l" t="t" r="r" b="b"/>
              <a:pathLst>
                <a:path w="714267" h="864396">
                  <a:moveTo>
                    <a:pt x="25835" y="0"/>
                  </a:moveTo>
                  <a:lnTo>
                    <a:pt x="688432" y="0"/>
                  </a:lnTo>
                  <a:cubicBezTo>
                    <a:pt x="702700" y="0"/>
                    <a:pt x="714267" y="11567"/>
                    <a:pt x="714267" y="25835"/>
                  </a:cubicBezTo>
                  <a:lnTo>
                    <a:pt x="714267" y="838561"/>
                  </a:lnTo>
                  <a:cubicBezTo>
                    <a:pt x="714267" y="852830"/>
                    <a:pt x="702700" y="864396"/>
                    <a:pt x="688432" y="864396"/>
                  </a:cubicBezTo>
                  <a:lnTo>
                    <a:pt x="25835" y="864396"/>
                  </a:lnTo>
                  <a:cubicBezTo>
                    <a:pt x="11567" y="864396"/>
                    <a:pt x="0" y="852830"/>
                    <a:pt x="0" y="838561"/>
                  </a:cubicBezTo>
                  <a:lnTo>
                    <a:pt x="0" y="25835"/>
                  </a:lnTo>
                  <a:cubicBezTo>
                    <a:pt x="0" y="11567"/>
                    <a:pt x="11567" y="0"/>
                    <a:pt x="25835" y="0"/>
                  </a:cubicBezTo>
                  <a:close/>
                </a:path>
              </a:pathLst>
            </a:custGeom>
            <a:solidFill>
              <a:srgbClr val="8D065B">
                <a:alpha val="57647"/>
              </a:srgbClr>
            </a:solidFill>
          </p:spPr>
        </p:sp>
        <p:sp>
          <p:nvSpPr>
            <p:cNvPr id="14" name="TextBox 14"/>
            <p:cNvSpPr txBox="1"/>
            <p:nvPr/>
          </p:nvSpPr>
          <p:spPr>
            <a:xfrm>
              <a:off x="0" y="-57150"/>
              <a:ext cx="714267" cy="921546"/>
            </a:xfrm>
            <a:prstGeom prst="rect">
              <a:avLst/>
            </a:prstGeom>
          </p:spPr>
          <p:txBody>
            <a:bodyPr lIns="50800" tIns="50800" rIns="50800" bIns="50800" rtlCol="0" anchor="ctr"/>
            <a:lstStyle/>
            <a:p>
              <a:pPr algn="ctr">
                <a:lnSpc>
                  <a:spcPts val="2659"/>
                </a:lnSpc>
              </a:pPr>
              <a:endParaRPr/>
            </a:p>
          </p:txBody>
        </p:sp>
      </p:grpSp>
      <p:sp>
        <p:nvSpPr>
          <p:cNvPr id="15" name="TextBox 15"/>
          <p:cNvSpPr txBox="1"/>
          <p:nvPr/>
        </p:nvSpPr>
        <p:spPr>
          <a:xfrm>
            <a:off x="743705" y="3036788"/>
            <a:ext cx="5344111" cy="2487381"/>
          </a:xfrm>
          <a:prstGeom prst="rect">
            <a:avLst/>
          </a:prstGeom>
        </p:spPr>
        <p:txBody>
          <a:bodyPr lIns="0" tIns="0" rIns="0" bIns="0" rtlCol="0" anchor="t">
            <a:spAutoFit/>
          </a:bodyPr>
          <a:lstStyle/>
          <a:p>
            <a:pPr marL="0" lvl="1" indent="0" algn="l">
              <a:lnSpc>
                <a:spcPts val="4001"/>
              </a:lnSpc>
              <a:spcBef>
                <a:spcPct val="0"/>
              </a:spcBef>
            </a:pPr>
            <a:r>
              <a:rPr lang="en-US" sz="2858" b="1" u="none" strike="noStrike">
                <a:solidFill>
                  <a:srgbClr val="FFFFFF"/>
                </a:solidFill>
                <a:latin typeface="Canva Sans 2 Bold"/>
                <a:ea typeface="Canva Sans 2 Bold"/>
                <a:cs typeface="Canva Sans 2 Bold"/>
                <a:sym typeface="Canva Sans 2 Bold"/>
              </a:rPr>
              <a:t>Įsigyk produktų už +300 PV daugiau nei tavo</a:t>
            </a:r>
          </a:p>
          <a:p>
            <a:pPr marL="0" lvl="1" indent="0" algn="l">
              <a:lnSpc>
                <a:spcPts val="4001"/>
              </a:lnSpc>
              <a:spcBef>
                <a:spcPct val="0"/>
              </a:spcBef>
            </a:pPr>
            <a:r>
              <a:rPr lang="en-US" sz="2858" b="1" u="none" strike="noStrike">
                <a:solidFill>
                  <a:srgbClr val="FFFFFF"/>
                </a:solidFill>
                <a:latin typeface="Canva Sans 2 Bold"/>
                <a:ea typeface="Canva Sans 2 Bold"/>
                <a:cs typeface="Canva Sans 2 Bold"/>
                <a:sym typeface="Canva Sans 2 Bold"/>
              </a:rPr>
              <a:t>kvalifikacinis užsakymas ir  GAUK  TIENS produktą 1 vnt.  po 0,30 €!</a:t>
            </a:r>
          </a:p>
        </p:txBody>
      </p:sp>
      <p:sp>
        <p:nvSpPr>
          <p:cNvPr id="16" name="TextBox 16"/>
          <p:cNvSpPr txBox="1"/>
          <p:nvPr/>
        </p:nvSpPr>
        <p:spPr>
          <a:xfrm>
            <a:off x="555523" y="6484182"/>
            <a:ext cx="5532292" cy="3009265"/>
          </a:xfrm>
          <a:prstGeom prst="rect">
            <a:avLst/>
          </a:prstGeom>
        </p:spPr>
        <p:txBody>
          <a:bodyPr lIns="0" tIns="0" rIns="0" bIns="0" rtlCol="0" anchor="t">
            <a:spAutoFit/>
          </a:bodyPr>
          <a:lstStyle/>
          <a:p>
            <a:pPr marL="410209" lvl="1" indent="-205105" algn="l">
              <a:lnSpc>
                <a:spcPts val="2659"/>
              </a:lnSpc>
              <a:buFont typeface="Arial"/>
              <a:buChar char="•"/>
            </a:pPr>
            <a:r>
              <a:rPr lang="en-US" sz="1899">
                <a:solidFill>
                  <a:srgbClr val="FFFFFF"/>
                </a:solidFill>
                <a:latin typeface="Canva Sans 1"/>
                <a:ea typeface="Canva Sans 1"/>
                <a:cs typeface="Canva Sans 1"/>
                <a:sym typeface="Canva Sans 1"/>
              </a:rPr>
              <a:t>Užsakymai sumuojami.</a:t>
            </a:r>
          </a:p>
          <a:p>
            <a:pPr marL="410209" lvl="1" indent="-205105" algn="l">
              <a:lnSpc>
                <a:spcPts val="2659"/>
              </a:lnSpc>
              <a:buFont typeface="Arial"/>
              <a:buChar char="•"/>
            </a:pPr>
            <a:r>
              <a:rPr lang="en-US" sz="1899">
                <a:solidFill>
                  <a:srgbClr val="FFFFFF"/>
                </a:solidFill>
                <a:latin typeface="Canva Sans 1"/>
                <a:ea typeface="Canva Sans 1"/>
                <a:cs typeface="Canva Sans 1"/>
                <a:sym typeface="Canva Sans 1"/>
              </a:rPr>
              <a:t>Prekė į užsakymą bus įdėta automatiškai su užsakymu pasiekus reikiamą PV taškų sumą.</a:t>
            </a:r>
          </a:p>
          <a:p>
            <a:pPr marL="410209" lvl="1" indent="-205105" algn="l">
              <a:lnSpc>
                <a:spcPts val="2659"/>
              </a:lnSpc>
              <a:buFont typeface="Arial"/>
              <a:buChar char="•"/>
            </a:pPr>
            <a:r>
              <a:rPr lang="en-US" sz="1899">
                <a:solidFill>
                  <a:srgbClr val="FFFFFF"/>
                </a:solidFill>
                <a:latin typeface="Canva Sans 1"/>
                <a:ea typeface="Canva Sans 1"/>
                <a:cs typeface="Canva Sans 1"/>
                <a:sym typeface="Canva Sans 1"/>
              </a:rPr>
              <a:t>1 narys per mėnesį gali gauti produktą už 0,30 € tik vieną</a:t>
            </a:r>
          </a:p>
          <a:p>
            <a:pPr marL="410209" lvl="1" indent="-205105" algn="l">
              <a:lnSpc>
                <a:spcPts val="2659"/>
              </a:lnSpc>
              <a:buFont typeface="Arial"/>
              <a:buChar char="•"/>
            </a:pPr>
            <a:r>
              <a:rPr lang="en-US" sz="1899">
                <a:solidFill>
                  <a:srgbClr val="FFFFFF"/>
                </a:solidFill>
                <a:latin typeface="Canva Sans 1"/>
                <a:ea typeface="Canva Sans 1"/>
                <a:cs typeface="Canva Sans 1"/>
                <a:sym typeface="Canva Sans 1"/>
              </a:rPr>
              <a:t>kartą.</a:t>
            </a:r>
          </a:p>
          <a:p>
            <a:pPr marL="410209" lvl="1" indent="-205105" algn="l">
              <a:lnSpc>
                <a:spcPts val="2659"/>
              </a:lnSpc>
              <a:buFont typeface="Arial"/>
              <a:buChar char="•"/>
            </a:pPr>
            <a:r>
              <a:rPr lang="en-US" sz="1899">
                <a:solidFill>
                  <a:srgbClr val="FFFFFF"/>
                </a:solidFill>
                <a:latin typeface="Canva Sans 1"/>
                <a:ea typeface="Canva Sans 1"/>
                <a:cs typeface="Canva Sans 1"/>
                <a:sym typeface="Canva Sans 1"/>
              </a:rPr>
              <a:t>Kvalifikacinis užsakymas 4, 5* ir 6* nariams – 50 PV; 7*nariams – 100 PV; 8* ir aukštesnės kvalifikacijos nariams – 200 PV</a:t>
            </a:r>
          </a:p>
        </p:txBody>
      </p:sp>
      <p:grpSp>
        <p:nvGrpSpPr>
          <p:cNvPr id="17" name="Group 17"/>
          <p:cNvGrpSpPr/>
          <p:nvPr/>
        </p:nvGrpSpPr>
        <p:grpSpPr>
          <a:xfrm>
            <a:off x="12656142" y="6313869"/>
            <a:ext cx="5114885" cy="2922555"/>
            <a:chOff x="0" y="0"/>
            <a:chExt cx="1347130" cy="769726"/>
          </a:xfrm>
        </p:grpSpPr>
        <p:sp>
          <p:nvSpPr>
            <p:cNvPr id="18" name="Freeform 18"/>
            <p:cNvSpPr/>
            <p:nvPr/>
          </p:nvSpPr>
          <p:spPr>
            <a:xfrm>
              <a:off x="0" y="0"/>
              <a:ext cx="1347130" cy="769726"/>
            </a:xfrm>
            <a:custGeom>
              <a:avLst/>
              <a:gdLst/>
              <a:ahLst/>
              <a:cxnLst/>
              <a:rect l="l" t="t" r="r" b="b"/>
              <a:pathLst>
                <a:path w="1347130" h="769726">
                  <a:moveTo>
                    <a:pt x="28759" y="0"/>
                  </a:moveTo>
                  <a:lnTo>
                    <a:pt x="1318372" y="0"/>
                  </a:lnTo>
                  <a:cubicBezTo>
                    <a:pt x="1334254" y="0"/>
                    <a:pt x="1347130" y="12876"/>
                    <a:pt x="1347130" y="28759"/>
                  </a:cubicBezTo>
                  <a:lnTo>
                    <a:pt x="1347130" y="740968"/>
                  </a:lnTo>
                  <a:cubicBezTo>
                    <a:pt x="1347130" y="756851"/>
                    <a:pt x="1334254" y="769726"/>
                    <a:pt x="1318372" y="769726"/>
                  </a:cubicBezTo>
                  <a:lnTo>
                    <a:pt x="28759" y="769726"/>
                  </a:lnTo>
                  <a:cubicBezTo>
                    <a:pt x="12876" y="769726"/>
                    <a:pt x="0" y="756851"/>
                    <a:pt x="0" y="740968"/>
                  </a:cubicBezTo>
                  <a:lnTo>
                    <a:pt x="0" y="28759"/>
                  </a:lnTo>
                  <a:cubicBezTo>
                    <a:pt x="0" y="12876"/>
                    <a:pt x="12876" y="0"/>
                    <a:pt x="28759" y="0"/>
                  </a:cubicBezTo>
                  <a:close/>
                </a:path>
              </a:pathLst>
            </a:custGeom>
            <a:gradFill rotWithShape="1">
              <a:gsLst>
                <a:gs pos="0">
                  <a:srgbClr val="FFB715">
                    <a:alpha val="100000"/>
                  </a:srgbClr>
                </a:gs>
                <a:gs pos="100000">
                  <a:srgbClr val="FF914D">
                    <a:alpha val="100000"/>
                  </a:srgbClr>
                </a:gs>
              </a:gsLst>
              <a:lin ang="5400000"/>
            </a:gradFill>
          </p:spPr>
        </p:sp>
        <p:sp>
          <p:nvSpPr>
            <p:cNvPr id="19" name="TextBox 19"/>
            <p:cNvSpPr txBox="1"/>
            <p:nvPr/>
          </p:nvSpPr>
          <p:spPr>
            <a:xfrm>
              <a:off x="0" y="-57150"/>
              <a:ext cx="1347130" cy="826876"/>
            </a:xfrm>
            <a:prstGeom prst="rect">
              <a:avLst/>
            </a:prstGeom>
          </p:spPr>
          <p:txBody>
            <a:bodyPr lIns="50800" tIns="50800" rIns="50800" bIns="50800" rtlCol="0" anchor="ctr"/>
            <a:lstStyle/>
            <a:p>
              <a:pPr algn="ctr">
                <a:lnSpc>
                  <a:spcPts val="2659"/>
                </a:lnSpc>
              </a:pPr>
              <a:endParaRPr/>
            </a:p>
          </p:txBody>
        </p:sp>
      </p:grpSp>
      <p:sp>
        <p:nvSpPr>
          <p:cNvPr id="20" name="TextBox 20"/>
          <p:cNvSpPr txBox="1"/>
          <p:nvPr/>
        </p:nvSpPr>
        <p:spPr>
          <a:xfrm>
            <a:off x="12697094" y="6403390"/>
            <a:ext cx="5073933" cy="2435539"/>
          </a:xfrm>
          <a:prstGeom prst="rect">
            <a:avLst/>
          </a:prstGeom>
        </p:spPr>
        <p:txBody>
          <a:bodyPr lIns="0" tIns="0" rIns="0" bIns="0" rtlCol="0" anchor="t">
            <a:spAutoFit/>
          </a:bodyPr>
          <a:lstStyle/>
          <a:p>
            <a:pPr algn="ctr">
              <a:lnSpc>
                <a:spcPts val="3198"/>
              </a:lnSpc>
            </a:pPr>
            <a:r>
              <a:rPr lang="en-US" sz="2600" dirty="0">
                <a:solidFill>
                  <a:srgbClr val="FFFFFF"/>
                </a:solidFill>
                <a:latin typeface="Arimo"/>
                <a:ea typeface="Arimo"/>
                <a:cs typeface="Arimo"/>
                <a:sym typeface="Arimo"/>
              </a:rPr>
              <a:t>TIENS IKAN Cell Rejuvenation</a:t>
            </a:r>
          </a:p>
          <a:p>
            <a:pPr algn="ctr">
              <a:lnSpc>
                <a:spcPts val="3198"/>
              </a:lnSpc>
            </a:pPr>
            <a:r>
              <a:rPr lang="en-US" sz="2600" dirty="0">
                <a:solidFill>
                  <a:srgbClr val="FFFFFF"/>
                </a:solidFill>
                <a:latin typeface="Arimo"/>
                <a:ea typeface="Arimo"/>
                <a:cs typeface="Arimo"/>
                <a:sym typeface="Arimo"/>
              </a:rPr>
              <a:t>po 0,30 </a:t>
            </a:r>
            <a:r>
              <a:rPr lang="en-US" sz="2600" dirty="0" err="1">
                <a:solidFill>
                  <a:srgbClr val="FFFFFF"/>
                </a:solidFill>
                <a:latin typeface="Arimo"/>
                <a:ea typeface="Arimo"/>
                <a:cs typeface="Arimo"/>
                <a:sym typeface="Arimo"/>
              </a:rPr>
              <a:t>Eur</a:t>
            </a:r>
            <a:endParaRPr lang="en-US" sz="2600" dirty="0">
              <a:solidFill>
                <a:srgbClr val="FFFFFF"/>
              </a:solidFill>
              <a:latin typeface="Arimo"/>
              <a:ea typeface="Arimo"/>
              <a:cs typeface="Arimo"/>
              <a:sym typeface="Arimo"/>
            </a:endParaRPr>
          </a:p>
          <a:p>
            <a:pPr algn="ctr">
              <a:lnSpc>
                <a:spcPts val="3198"/>
              </a:lnSpc>
            </a:pPr>
            <a:r>
              <a:rPr lang="en-US" sz="2600" dirty="0">
                <a:solidFill>
                  <a:srgbClr val="FFFFFF"/>
                </a:solidFill>
                <a:latin typeface="Arimo"/>
                <a:ea typeface="Arimo"/>
                <a:cs typeface="Arimo"/>
                <a:sym typeface="Arimo"/>
              </a:rPr>
              <a:t>+ </a:t>
            </a:r>
          </a:p>
          <a:p>
            <a:pPr algn="ctr">
              <a:lnSpc>
                <a:spcPct val="100000"/>
              </a:lnSpc>
            </a:pPr>
            <a:r>
              <a:rPr lang="en-US" sz="2600" b="1" dirty="0">
                <a:solidFill>
                  <a:srgbClr val="FFFFFF"/>
                </a:solidFill>
                <a:latin typeface="Arimo Bold"/>
                <a:ea typeface="Arimo Bold"/>
                <a:cs typeface="Arimo Bold"/>
                <a:sym typeface="Arimo Bold"/>
              </a:rPr>
              <a:t>TIENS DIGEST</a:t>
            </a:r>
            <a:r>
              <a:rPr lang="lt-LT" sz="2600" b="1" dirty="0">
                <a:solidFill>
                  <a:srgbClr val="FFFFFF"/>
                </a:solidFill>
                <a:latin typeface="Arimo Bold"/>
                <a:ea typeface="Arimo Bold"/>
                <a:cs typeface="Arimo Bold"/>
                <a:sym typeface="Arimo Bold"/>
              </a:rPr>
              <a:t> </a:t>
            </a:r>
            <a:r>
              <a:rPr lang="lt-LT" sz="2800" dirty="0"/>
              <a:t>(31.12.2026)</a:t>
            </a:r>
            <a:endParaRPr lang="en-US" sz="2600" b="1" dirty="0">
              <a:solidFill>
                <a:srgbClr val="FFFFFF"/>
              </a:solidFill>
              <a:latin typeface="Arimo Bold"/>
              <a:ea typeface="Arimo Bold"/>
              <a:cs typeface="Arimo Bold"/>
              <a:sym typeface="Arimo Bold"/>
            </a:endParaRPr>
          </a:p>
          <a:p>
            <a:pPr algn="ctr">
              <a:lnSpc>
                <a:spcPts val="3198"/>
              </a:lnSpc>
            </a:pPr>
            <a:r>
              <a:rPr lang="en-US" sz="2600" b="1" dirty="0">
                <a:solidFill>
                  <a:srgbClr val="FFFFFF"/>
                </a:solidFill>
                <a:latin typeface="Arimo Bold"/>
                <a:ea typeface="Arimo Bold"/>
                <a:cs typeface="Arimo Bold"/>
                <a:sym typeface="Arimo Bold"/>
              </a:rPr>
              <a:t> </a:t>
            </a:r>
            <a:r>
              <a:rPr lang="en-US" sz="2600" dirty="0">
                <a:solidFill>
                  <a:srgbClr val="FFFFFF"/>
                </a:solidFill>
                <a:latin typeface="Arimo"/>
                <a:ea typeface="Arimo"/>
                <a:cs typeface="Arimo"/>
                <a:sym typeface="Arimo"/>
              </a:rPr>
              <a:t>po 0,30 </a:t>
            </a:r>
            <a:r>
              <a:rPr lang="en-US" sz="2600" dirty="0" err="1">
                <a:solidFill>
                  <a:srgbClr val="FFFFFF"/>
                </a:solidFill>
                <a:latin typeface="Arimo"/>
                <a:ea typeface="Arimo"/>
                <a:cs typeface="Arimo"/>
                <a:sym typeface="Arimo"/>
              </a:rPr>
              <a:t>Eur</a:t>
            </a:r>
            <a:endParaRPr lang="en-US" sz="2600" dirty="0">
              <a:solidFill>
                <a:srgbClr val="FFFFFF"/>
              </a:solidFill>
              <a:latin typeface="Arimo"/>
              <a:ea typeface="Arimo"/>
              <a:cs typeface="Arimo"/>
              <a:sym typeface="Arimo"/>
            </a:endParaRPr>
          </a:p>
          <a:p>
            <a:pPr algn="ctr">
              <a:lnSpc>
                <a:spcPts val="3198"/>
              </a:lnSpc>
            </a:pPr>
            <a:endParaRPr lang="en-US" sz="2600" dirty="0">
              <a:solidFill>
                <a:srgbClr val="FFFFFF"/>
              </a:solidFill>
              <a:latin typeface="Arimo"/>
              <a:ea typeface="Arimo"/>
              <a:cs typeface="Arimo"/>
              <a:sym typeface="Arim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y be an image of text">
            <a:extLst>
              <a:ext uri="{FF2B5EF4-FFF2-40B4-BE49-F238E27FC236}">
                <a16:creationId xmlns:a16="http://schemas.microsoft.com/office/drawing/2014/main" id="{A30463DC-C592-215A-E814-0095F12C1F84}"/>
              </a:ext>
            </a:extLst>
          </p:cNvPr>
          <p:cNvPicPr>
            <a:picLocks noChangeAspect="1"/>
          </p:cNvPicPr>
          <p:nvPr/>
        </p:nvPicPr>
        <p:blipFill>
          <a:blip r:embed="rId2"/>
          <a:stretch>
            <a:fillRect/>
          </a:stretch>
        </p:blipFill>
        <p:spPr>
          <a:xfrm>
            <a:off x="3962400" y="-36394"/>
            <a:ext cx="10439400" cy="10439400"/>
          </a:xfrm>
          <a:prstGeom prst="rect">
            <a:avLst/>
          </a:prstGeom>
        </p:spPr>
      </p:pic>
    </p:spTree>
    <p:extLst>
      <p:ext uri="{BB962C8B-B14F-4D97-AF65-F5344CB8AC3E}">
        <p14:creationId xmlns:p14="http://schemas.microsoft.com/office/powerpoint/2010/main" val="21909364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85624" y="971550"/>
            <a:ext cx="16255305" cy="735402"/>
          </a:xfrm>
          <a:prstGeom prst="rect">
            <a:avLst/>
          </a:prstGeom>
        </p:spPr>
        <p:txBody>
          <a:bodyPr lIns="0" tIns="0" rIns="0" bIns="0" rtlCol="0" anchor="t">
            <a:spAutoFit/>
          </a:bodyPr>
          <a:lstStyle/>
          <a:p>
            <a:pPr algn="ctr">
              <a:lnSpc>
                <a:spcPts val="5535"/>
              </a:lnSpc>
            </a:pPr>
            <a:r>
              <a:rPr lang="en-US" sz="4500" b="1" spc="-211">
                <a:solidFill>
                  <a:srgbClr val="000000"/>
                </a:solidFill>
                <a:latin typeface="Canva Sans 1 Bold"/>
                <a:ea typeface="Canva Sans 1 Bold"/>
                <a:cs typeface="Canva Sans 1 Bold"/>
                <a:sym typeface="Canva Sans 1 Bold"/>
              </a:rPr>
              <a:t>Bendrosios sąlygos ir taisyklės</a:t>
            </a:r>
          </a:p>
        </p:txBody>
      </p:sp>
      <p:sp>
        <p:nvSpPr>
          <p:cNvPr id="3" name="TextBox 3"/>
          <p:cNvSpPr txBox="1"/>
          <p:nvPr/>
        </p:nvSpPr>
        <p:spPr>
          <a:xfrm>
            <a:off x="1730091" y="2730772"/>
            <a:ext cx="14120484" cy="6226440"/>
          </a:xfrm>
          <a:prstGeom prst="rect">
            <a:avLst/>
          </a:prstGeom>
        </p:spPr>
        <p:txBody>
          <a:bodyPr lIns="0" tIns="0" rIns="0" bIns="0" rtlCol="0" anchor="t">
            <a:spAutoFit/>
          </a:bodyPr>
          <a:lstStyle/>
          <a:p>
            <a:pPr marL="409482" lvl="1" indent="-204741" algn="l">
              <a:lnSpc>
                <a:spcPts val="3565"/>
              </a:lnSpc>
              <a:buFont typeface="Arial"/>
              <a:buChar char="•"/>
            </a:pPr>
            <a:r>
              <a:rPr lang="en-US" sz="1896">
                <a:solidFill>
                  <a:srgbClr val="000000"/>
                </a:solidFill>
                <a:latin typeface="Canva Sans 2"/>
                <a:ea typeface="Canva Sans 2"/>
                <a:cs typeface="Canva Sans 2"/>
                <a:sym typeface="Canva Sans 2"/>
              </a:rPr>
              <a:t>Jei narys yra registruotas arba įsigyja TIENS prekių ne Baltijos šalyse, tokiu atveju jam negalioja Baltijos šalių mėnesinės akcijos, t. y. PV taškai, už kuriuos buvo įsigytos prekės ne Baltijos šalyse, neįskaičiuojami į šių motyvacinių programų sąlygas.</a:t>
            </a:r>
          </a:p>
          <a:p>
            <a:pPr marL="409482" lvl="1" indent="-204741" algn="l">
              <a:lnSpc>
                <a:spcPts val="3565"/>
              </a:lnSpc>
              <a:buFont typeface="Arial"/>
              <a:buChar char="•"/>
            </a:pPr>
            <a:r>
              <a:rPr lang="en-US" sz="1896">
                <a:solidFill>
                  <a:srgbClr val="000000"/>
                </a:solidFill>
                <a:latin typeface="Canva Sans 2"/>
                <a:ea typeface="Canva Sans 2"/>
                <a:cs typeface="Canva Sans 2"/>
                <a:sym typeface="Canva Sans 2"/>
              </a:rPr>
              <a:t>Nauji nariai – tai registruoti nariai, prisijungę prie TIENS einamąjį ataskaitinį mėnesį (ataskaitinio mėnesio trukmė nuo  29 d. iki kito kalendorinio mėnesio 28 d.)</a:t>
            </a:r>
          </a:p>
          <a:p>
            <a:pPr marL="409482" lvl="1" indent="-204741" algn="l">
              <a:lnSpc>
                <a:spcPts val="3565"/>
              </a:lnSpc>
              <a:buFont typeface="Arial"/>
              <a:buChar char="•"/>
            </a:pPr>
            <a:r>
              <a:rPr lang="en-US" sz="1896">
                <a:solidFill>
                  <a:srgbClr val="000000"/>
                </a:solidFill>
                <a:latin typeface="Canva Sans 2"/>
                <a:ea typeface="Canva Sans 2"/>
                <a:cs typeface="Canva Sans 2"/>
                <a:sym typeface="Canva Sans 2"/>
              </a:rPr>
              <a:t>Esami nariai – tai registruoti nariai, prisijungę prie TIENS anksčiau nei einamasis ataskaitinis mėnuo.</a:t>
            </a:r>
          </a:p>
          <a:p>
            <a:pPr marL="409482" lvl="1" indent="-204741" algn="l">
              <a:lnSpc>
                <a:spcPts val="3565"/>
              </a:lnSpc>
              <a:buFont typeface="Arial"/>
              <a:buChar char="•"/>
            </a:pPr>
            <a:r>
              <a:rPr lang="en-US" sz="1896">
                <a:solidFill>
                  <a:srgbClr val="000000"/>
                </a:solidFill>
                <a:latin typeface="Canva Sans 2"/>
                <a:ea typeface="Canva Sans 2"/>
                <a:cs typeface="Canva Sans 2"/>
                <a:sym typeface="Canva Sans 2"/>
              </a:rPr>
              <a:t>Į BV ir PPV įtraukiama pakartotinių užsakymų ir prisijungimo rinkinių apyvarta.</a:t>
            </a:r>
          </a:p>
          <a:p>
            <a:pPr marL="409482" lvl="1" indent="-204741" algn="l">
              <a:lnSpc>
                <a:spcPts val="3565"/>
              </a:lnSpc>
              <a:buFont typeface="Arial"/>
              <a:buChar char="•"/>
            </a:pPr>
            <a:r>
              <a:rPr lang="en-US" sz="1896">
                <a:solidFill>
                  <a:srgbClr val="000000"/>
                </a:solidFill>
                <a:latin typeface="Canva Sans 2"/>
                <a:ea typeface="Canva Sans 2"/>
                <a:cs typeface="Canva Sans 2"/>
                <a:sym typeface="Canva Sans 2"/>
              </a:rPr>
              <a:t>Kvalifikaciniai PPV reikalavimai: 4, 5* ir 6* nariams – 50 PV; 7* nariams –100 PV; 8* ir aukštesnės kvalifikacijos nariams – 200 PV.</a:t>
            </a:r>
          </a:p>
          <a:p>
            <a:pPr marL="409482" lvl="1" indent="-204741" algn="l">
              <a:lnSpc>
                <a:spcPts val="3565"/>
              </a:lnSpc>
              <a:buFont typeface="Arial"/>
              <a:buChar char="•"/>
            </a:pPr>
            <a:r>
              <a:rPr lang="en-US" sz="1896" b="1">
                <a:solidFill>
                  <a:srgbClr val="000000"/>
                </a:solidFill>
                <a:latin typeface="Canva Sans 2 Bold"/>
                <a:ea typeface="Canva Sans 2 Bold"/>
                <a:cs typeface="Canva Sans 2 Bold"/>
                <a:sym typeface="Canva Sans 2 Bold"/>
              </a:rPr>
              <a:t>Akcijos galioja tol, kol sandėlyje yra akcijos gaminių už specialią kainą. </a:t>
            </a:r>
          </a:p>
          <a:p>
            <a:pPr marL="409482" lvl="1" indent="-204741" algn="l">
              <a:lnSpc>
                <a:spcPts val="3565"/>
              </a:lnSpc>
              <a:buFont typeface="Arial"/>
              <a:buChar char="•"/>
            </a:pPr>
            <a:r>
              <a:rPr lang="en-US" sz="1896" b="1">
                <a:solidFill>
                  <a:srgbClr val="000000"/>
                </a:solidFill>
                <a:latin typeface="Canva Sans 2 Bold"/>
                <a:ea typeface="Canva Sans 2 Bold"/>
                <a:cs typeface="Canva Sans 2 Bold"/>
                <a:sym typeface="Canva Sans 2 Bold"/>
              </a:rPr>
              <a:t>Raginame užsakymus pateikti kuo anksčiau, nelaukiant paskutinės dienos, nes akcijos gaminių kiekis ribotas. </a:t>
            </a:r>
          </a:p>
          <a:p>
            <a:pPr marL="409482" lvl="1" indent="-204741" algn="l">
              <a:lnSpc>
                <a:spcPts val="3565"/>
              </a:lnSpc>
              <a:buFont typeface="Arial"/>
              <a:buChar char="•"/>
            </a:pPr>
            <a:r>
              <a:rPr lang="en-US" sz="1896" b="1">
                <a:solidFill>
                  <a:srgbClr val="000000"/>
                </a:solidFill>
                <a:latin typeface="Canva Sans 2 Bold"/>
                <a:ea typeface="Canva Sans 2 Bold"/>
                <a:cs typeface="Canva Sans 2 Bold"/>
                <a:sym typeface="Canva Sans 2 Bold"/>
              </a:rPr>
              <a:t>TIENS pasilieka teisę keisti akcijų sąlygas arba jas nutraukti.</a:t>
            </a:r>
          </a:p>
          <a:p>
            <a:pPr marL="409482" lvl="1" indent="-204741" algn="l">
              <a:lnSpc>
                <a:spcPts val="3565"/>
              </a:lnSpc>
              <a:buFont typeface="Arial"/>
              <a:buChar char="•"/>
            </a:pPr>
            <a:r>
              <a:rPr lang="en-US" sz="1896">
                <a:solidFill>
                  <a:srgbClr val="000000"/>
                </a:solidFill>
                <a:latin typeface="Canva Sans 2"/>
                <a:ea typeface="Canva Sans 2"/>
                <a:cs typeface="Canva Sans 2"/>
                <a:sym typeface="Canva Sans 2"/>
              </a:rPr>
              <a:t>Esant kainų neatitikimų vizualinėje medžiagoje (skaidrės, paveikslėliuose, soc.žiniasklaidoje ir t.t.), galiojanti gera kaina laikoma TIENS el.parduotuvėje nurodyta kaina.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718</Words>
  <Application>Microsoft Office PowerPoint</Application>
  <PresentationFormat>Custom</PresentationFormat>
  <Paragraphs>103</Paragraphs>
  <Slides>15</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15</vt:i4>
      </vt:variant>
    </vt:vector>
  </HeadingPairs>
  <TitlesOfParts>
    <vt:vector size="26" baseType="lpstr">
      <vt:lpstr>Arimo Bold</vt:lpstr>
      <vt:lpstr>Arial</vt:lpstr>
      <vt:lpstr>Bebas Neue Bold</vt:lpstr>
      <vt:lpstr>Calibri</vt:lpstr>
      <vt:lpstr>Arimo</vt:lpstr>
      <vt:lpstr>Canva Sans 2</vt:lpstr>
      <vt:lpstr>Canva Sans 2 Bold</vt:lpstr>
      <vt:lpstr>Canva Sans 1</vt:lpstr>
      <vt:lpstr>Canva Sans 1 Bold</vt:lpstr>
      <vt:lpstr>Bebas Neue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  NOVEMBER 2026 Special Offers PPT-Master</dc:title>
  <cp:lastModifiedBy>UAB Korporacija Tjansi</cp:lastModifiedBy>
  <cp:revision>3</cp:revision>
  <dcterms:created xsi:type="dcterms:W3CDTF">2006-08-16T00:00:00Z</dcterms:created>
  <dcterms:modified xsi:type="dcterms:W3CDTF">2026-10-30T09:39:59Z</dcterms:modified>
  <dc:identifier>DAHZUfS202I</dc:identifier>
</cp:coreProperties>
</file>